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odec Pro"/>
      <p:regular r:id="rId15"/>
    </p:embeddedFont>
    <p:embeddedFont>
      <p:font typeface="Codec Pro Bold"/>
      <p:regular r:id="rId16"/>
    </p:embeddedFont>
    <p:embeddedFont>
      <p:font typeface="Codec Pro ExtraBold"/>
      <p:regular r:id="rId17"/>
    </p:embeddedFont>
    <p:embeddedFont>
      <p:font typeface="Montserrat Light Bold"/>
      <p:regular r:id="rId18"/>
    </p:embeddedFont>
    <p:embeddedFont>
      <p:font typeface="Open Sans" panose="020B0606030504020204" pitchFamily="34" charset="0"/>
      <p:regular r:id="rId19"/>
      <p:bold r:id="rId20"/>
    </p:embeddedFont>
    <p:embeddedFont>
      <p:font typeface="Open Sans Bold"/>
      <p:regular r:id="rId21"/>
    </p:embeddedFont>
    <p:embeddedFont>
      <p:font typeface="Open Sauce"/>
      <p:regular r:id="rId22"/>
    </p:embeddedFont>
    <p:embeddedFont>
      <p:font typeface="Open Sauce Bold"/>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74" y="10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ableStyles" Target="tableStyles.xml"/></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6.png>
</file>

<file path=ppt/media/image37.svg>
</file>

<file path=ppt/media/image4.svg>
</file>

<file path=ppt/media/image5.jpe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22.svg"/><Relationship Id="rId13" Type="http://schemas.openxmlformats.org/officeDocument/2006/relationships/image" Target="../media/image27.png"/><Relationship Id="rId3" Type="http://schemas.openxmlformats.org/officeDocument/2006/relationships/image" Target="../media/image17.png"/><Relationship Id="rId7" Type="http://schemas.openxmlformats.org/officeDocument/2006/relationships/image" Target="../media/image21.png"/><Relationship Id="rId12" Type="http://schemas.openxmlformats.org/officeDocument/2006/relationships/image" Target="../media/image26.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20.svg"/><Relationship Id="rId11" Type="http://schemas.openxmlformats.org/officeDocument/2006/relationships/image" Target="../media/image25.png"/><Relationship Id="rId5" Type="http://schemas.openxmlformats.org/officeDocument/2006/relationships/image" Target="../media/image19.png"/><Relationship Id="rId10" Type="http://schemas.openxmlformats.org/officeDocument/2006/relationships/image" Target="../media/image24.svg"/><Relationship Id="rId4" Type="http://schemas.openxmlformats.org/officeDocument/2006/relationships/image" Target="../media/image18.svg"/><Relationship Id="rId9"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29.sv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8" Type="http://schemas.openxmlformats.org/officeDocument/2006/relationships/image" Target="../media/image33.svg"/><Relationship Id="rId3" Type="http://schemas.openxmlformats.org/officeDocument/2006/relationships/image" Target="../media/image5.jpeg"/><Relationship Id="rId7" Type="http://schemas.openxmlformats.org/officeDocument/2006/relationships/image" Target="../media/image32.png"/><Relationship Id="rId12" Type="http://schemas.openxmlformats.org/officeDocument/2006/relationships/image" Target="../media/image37.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31.svg"/><Relationship Id="rId11" Type="http://schemas.openxmlformats.org/officeDocument/2006/relationships/image" Target="../media/image36.png"/><Relationship Id="rId5" Type="http://schemas.openxmlformats.org/officeDocument/2006/relationships/image" Target="../media/image30.png"/><Relationship Id="rId10" Type="http://schemas.openxmlformats.org/officeDocument/2006/relationships/image" Target="../media/image35.svg"/><Relationship Id="rId4" Type="http://schemas.openxmlformats.org/officeDocument/2006/relationships/hyperlink" Target="mailto:contato@geourbe.com.br" TargetMode="External"/><Relationship Id="rId9" Type="http://schemas.openxmlformats.org/officeDocument/2006/relationships/image" Target="../media/image34.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0.svg"/></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5.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12974764" y="-207071"/>
            <a:ext cx="3086100" cy="11299900"/>
            <a:chOff x="0" y="0"/>
            <a:chExt cx="812800" cy="2976105"/>
          </a:xfrm>
        </p:grpSpPr>
        <p:sp>
          <p:nvSpPr>
            <p:cNvPr id="3" name="Freeform 3"/>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1A0704"/>
            </a:solidFill>
          </p:spPr>
        </p:sp>
        <p:sp>
          <p:nvSpPr>
            <p:cNvPr id="4" name="TextBox 4"/>
            <p:cNvSpPr txBox="1"/>
            <p:nvPr/>
          </p:nvSpPr>
          <p:spPr>
            <a:xfrm>
              <a:off x="0" y="-19050"/>
              <a:ext cx="812800" cy="2995155"/>
            </a:xfrm>
            <a:prstGeom prst="rect">
              <a:avLst/>
            </a:prstGeom>
          </p:spPr>
          <p:txBody>
            <a:bodyPr lIns="50800" tIns="50800" rIns="50800" bIns="50800" rtlCol="0" anchor="ctr"/>
            <a:lstStyle/>
            <a:p>
              <a:pPr algn="ctr">
                <a:lnSpc>
                  <a:spcPts val="2859"/>
                </a:lnSpc>
              </a:pPr>
              <a:endParaRPr/>
            </a:p>
          </p:txBody>
        </p:sp>
      </p:grpSp>
      <p:sp>
        <p:nvSpPr>
          <p:cNvPr id="5" name="Freeform 5"/>
          <p:cNvSpPr/>
          <p:nvPr/>
        </p:nvSpPr>
        <p:spPr>
          <a:xfrm>
            <a:off x="16384715" y="9009597"/>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1543050" y="-558218"/>
            <a:ext cx="3086100" cy="11299900"/>
            <a:chOff x="0" y="0"/>
            <a:chExt cx="812800" cy="2976105"/>
          </a:xfrm>
        </p:grpSpPr>
        <p:sp>
          <p:nvSpPr>
            <p:cNvPr id="7" name="Freeform 7"/>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D07E38"/>
            </a:solidFill>
          </p:spPr>
        </p:sp>
        <p:sp>
          <p:nvSpPr>
            <p:cNvPr id="8" name="TextBox 8"/>
            <p:cNvSpPr txBox="1"/>
            <p:nvPr/>
          </p:nvSpPr>
          <p:spPr>
            <a:xfrm>
              <a:off x="0" y="-19050"/>
              <a:ext cx="812800" cy="2995155"/>
            </a:xfrm>
            <a:prstGeom prst="rect">
              <a:avLst/>
            </a:prstGeom>
          </p:spPr>
          <p:txBody>
            <a:bodyPr lIns="50800" tIns="50800" rIns="50800" bIns="50800" rtlCol="0" anchor="ctr"/>
            <a:lstStyle/>
            <a:p>
              <a:pPr algn="ctr">
                <a:lnSpc>
                  <a:spcPts val="2859"/>
                </a:lnSpc>
              </a:pPr>
              <a:endParaRPr/>
            </a:p>
          </p:txBody>
        </p:sp>
      </p:grpSp>
      <p:grpSp>
        <p:nvGrpSpPr>
          <p:cNvPr id="9" name="Group 9"/>
          <p:cNvGrpSpPr/>
          <p:nvPr/>
        </p:nvGrpSpPr>
        <p:grpSpPr>
          <a:xfrm>
            <a:off x="1227773" y="4163622"/>
            <a:ext cx="110236" cy="2818996"/>
            <a:chOff x="0" y="0"/>
            <a:chExt cx="26312" cy="672855"/>
          </a:xfrm>
        </p:grpSpPr>
        <p:sp>
          <p:nvSpPr>
            <p:cNvPr id="10" name="Freeform 10"/>
            <p:cNvSpPr/>
            <p:nvPr/>
          </p:nvSpPr>
          <p:spPr>
            <a:xfrm>
              <a:off x="0" y="0"/>
              <a:ext cx="26312" cy="672855"/>
            </a:xfrm>
            <a:custGeom>
              <a:avLst/>
              <a:gdLst/>
              <a:ahLst/>
              <a:cxnLst/>
              <a:rect l="l" t="t" r="r" b="b"/>
              <a:pathLst>
                <a:path w="26312" h="672855">
                  <a:moveTo>
                    <a:pt x="0" y="0"/>
                  </a:moveTo>
                  <a:lnTo>
                    <a:pt x="26312" y="0"/>
                  </a:lnTo>
                  <a:lnTo>
                    <a:pt x="26312" y="672855"/>
                  </a:lnTo>
                  <a:lnTo>
                    <a:pt x="0" y="672855"/>
                  </a:lnTo>
                  <a:close/>
                </a:path>
              </a:pathLst>
            </a:custGeom>
            <a:solidFill>
              <a:srgbClr val="FFFFFF"/>
            </a:solidFill>
          </p:spPr>
        </p:sp>
        <p:sp>
          <p:nvSpPr>
            <p:cNvPr id="11" name="TextBox 11"/>
            <p:cNvSpPr txBox="1"/>
            <p:nvPr/>
          </p:nvSpPr>
          <p:spPr>
            <a:xfrm>
              <a:off x="0" y="-19050"/>
              <a:ext cx="26312" cy="691905"/>
            </a:xfrm>
            <a:prstGeom prst="rect">
              <a:avLst/>
            </a:prstGeom>
          </p:spPr>
          <p:txBody>
            <a:bodyPr lIns="50800" tIns="50800" rIns="50800" bIns="50800" rtlCol="0" anchor="ctr"/>
            <a:lstStyle/>
            <a:p>
              <a:pPr algn="ctr">
                <a:lnSpc>
                  <a:spcPts val="2859"/>
                </a:lnSpc>
              </a:pPr>
              <a:endParaRPr/>
            </a:p>
          </p:txBody>
        </p:sp>
      </p:grpSp>
      <p:sp>
        <p:nvSpPr>
          <p:cNvPr id="12" name="Freeform 12"/>
          <p:cNvSpPr/>
          <p:nvPr/>
        </p:nvSpPr>
        <p:spPr>
          <a:xfrm>
            <a:off x="-2777871" y="-207071"/>
            <a:ext cx="3806571" cy="2083232"/>
          </a:xfrm>
          <a:custGeom>
            <a:avLst/>
            <a:gdLst/>
            <a:ahLst/>
            <a:cxnLst/>
            <a:rect l="l" t="t" r="r" b="b"/>
            <a:pathLst>
              <a:path w="3806571" h="2083232">
                <a:moveTo>
                  <a:pt x="0" y="0"/>
                </a:moveTo>
                <a:lnTo>
                  <a:pt x="3806571" y="0"/>
                </a:lnTo>
                <a:lnTo>
                  <a:pt x="3806571" y="2083233"/>
                </a:lnTo>
                <a:lnTo>
                  <a:pt x="0" y="20832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3" name="Freeform 13"/>
          <p:cNvSpPr/>
          <p:nvPr/>
        </p:nvSpPr>
        <p:spPr>
          <a:xfrm>
            <a:off x="11495555" y="1876162"/>
            <a:ext cx="6044519" cy="6044519"/>
          </a:xfrm>
          <a:custGeom>
            <a:avLst/>
            <a:gdLst/>
            <a:ahLst/>
            <a:cxnLst/>
            <a:rect l="l" t="t" r="r" b="b"/>
            <a:pathLst>
              <a:path w="6044519" h="6044519">
                <a:moveTo>
                  <a:pt x="0" y="0"/>
                </a:moveTo>
                <a:lnTo>
                  <a:pt x="6044519" y="0"/>
                </a:lnTo>
                <a:lnTo>
                  <a:pt x="6044519" y="6044519"/>
                </a:lnTo>
                <a:lnTo>
                  <a:pt x="0" y="6044519"/>
                </a:lnTo>
                <a:lnTo>
                  <a:pt x="0" y="0"/>
                </a:lnTo>
                <a:close/>
              </a:path>
            </a:pathLst>
          </a:custGeom>
          <a:blipFill>
            <a:blip r:embed="rId6"/>
            <a:stretch>
              <a:fillRect/>
            </a:stretch>
          </a:blipFill>
        </p:spPr>
      </p:sp>
      <p:sp>
        <p:nvSpPr>
          <p:cNvPr id="14" name="TextBox 14"/>
          <p:cNvSpPr txBox="1"/>
          <p:nvPr/>
        </p:nvSpPr>
        <p:spPr>
          <a:xfrm>
            <a:off x="1752928" y="7034551"/>
            <a:ext cx="8553855" cy="498104"/>
          </a:xfrm>
          <a:prstGeom prst="rect">
            <a:avLst/>
          </a:prstGeom>
        </p:spPr>
        <p:txBody>
          <a:bodyPr lIns="0" tIns="0" rIns="0" bIns="0" rtlCol="0" anchor="t">
            <a:spAutoFit/>
          </a:bodyPr>
          <a:lstStyle/>
          <a:p>
            <a:pPr algn="l">
              <a:lnSpc>
                <a:spcPts val="4045"/>
              </a:lnSpc>
            </a:pPr>
            <a:r>
              <a:rPr lang="en-US" sz="2889" spc="144">
                <a:solidFill>
                  <a:srgbClr val="1A0704"/>
                </a:solidFill>
                <a:latin typeface="Open Sauce"/>
                <a:ea typeface="Open Sauce"/>
                <a:cs typeface="Open Sauce"/>
                <a:sym typeface="Open Sauce"/>
              </a:rPr>
              <a:t>www.geourbe.com</a:t>
            </a:r>
          </a:p>
        </p:txBody>
      </p:sp>
      <p:sp>
        <p:nvSpPr>
          <p:cNvPr id="15" name="TextBox 15"/>
          <p:cNvSpPr txBox="1"/>
          <p:nvPr/>
        </p:nvSpPr>
        <p:spPr>
          <a:xfrm>
            <a:off x="1752928" y="3043460"/>
            <a:ext cx="8837580" cy="5135520"/>
          </a:xfrm>
          <a:prstGeom prst="rect">
            <a:avLst/>
          </a:prstGeom>
        </p:spPr>
        <p:txBody>
          <a:bodyPr lIns="0" tIns="0" rIns="0" bIns="0" rtlCol="0" anchor="t">
            <a:spAutoFit/>
          </a:bodyPr>
          <a:lstStyle/>
          <a:p>
            <a:pPr algn="l">
              <a:lnSpc>
                <a:spcPts val="9706"/>
              </a:lnSpc>
            </a:pPr>
            <a:r>
              <a:rPr lang="en-US" sz="10110">
                <a:solidFill>
                  <a:srgbClr val="1A0704"/>
                </a:solidFill>
                <a:latin typeface="Codec Pro ExtraBold"/>
                <a:ea typeface="Codec Pro ExtraBold"/>
                <a:cs typeface="Codec Pro ExtraBold"/>
                <a:sym typeface="Codec Pro ExtraBold"/>
              </a:rPr>
              <a:t>PROPOSTA TÉCNICA E COMERCIAL</a:t>
            </a:r>
          </a:p>
          <a:p>
            <a:pPr algn="l">
              <a:lnSpc>
                <a:spcPts val="9706"/>
              </a:lnSpc>
            </a:pPr>
            <a:endParaRPr lang="en-US" sz="10110">
              <a:solidFill>
                <a:srgbClr val="1A0704"/>
              </a:solidFill>
              <a:latin typeface="Codec Pro ExtraBold"/>
              <a:ea typeface="Codec Pro ExtraBold"/>
              <a:cs typeface="Codec Pro ExtraBold"/>
              <a:sym typeface="Codec Pro Extra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9105555" y="3510346"/>
            <a:ext cx="380297" cy="362766"/>
            <a:chOff x="0" y="0"/>
            <a:chExt cx="587326" cy="560252"/>
          </a:xfrm>
        </p:grpSpPr>
        <p:sp>
          <p:nvSpPr>
            <p:cNvPr id="4" name="Freeform 4"/>
            <p:cNvSpPr/>
            <p:nvPr/>
          </p:nvSpPr>
          <p:spPr>
            <a:xfrm>
              <a:off x="0" y="0"/>
              <a:ext cx="587375" cy="560197"/>
            </a:xfrm>
            <a:custGeom>
              <a:avLst/>
              <a:gdLst/>
              <a:ahLst/>
              <a:cxnLst/>
              <a:rect l="l" t="t" r="r" b="b"/>
              <a:pathLst>
                <a:path w="587375" h="560197">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EE7D1A"/>
            </a:solidFill>
          </p:spPr>
        </p:sp>
      </p:grpSp>
      <p:grpSp>
        <p:nvGrpSpPr>
          <p:cNvPr id="5" name="Group 5"/>
          <p:cNvGrpSpPr/>
          <p:nvPr/>
        </p:nvGrpSpPr>
        <p:grpSpPr>
          <a:xfrm>
            <a:off x="8435419" y="1355253"/>
            <a:ext cx="1720101" cy="2064402"/>
            <a:chOff x="0" y="0"/>
            <a:chExt cx="2656504" cy="3188238"/>
          </a:xfrm>
        </p:grpSpPr>
        <p:sp>
          <p:nvSpPr>
            <p:cNvPr id="6" name="Freeform 6"/>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EE7D1A"/>
            </a:solidFill>
          </p:spPr>
        </p:sp>
      </p:grpSp>
      <p:sp>
        <p:nvSpPr>
          <p:cNvPr id="7" name="Freeform 7"/>
          <p:cNvSpPr/>
          <p:nvPr/>
        </p:nvSpPr>
        <p:spPr>
          <a:xfrm>
            <a:off x="8836955" y="1578097"/>
            <a:ext cx="917029" cy="1101235"/>
          </a:xfrm>
          <a:custGeom>
            <a:avLst/>
            <a:gdLst/>
            <a:ahLst/>
            <a:cxnLst/>
            <a:rect l="l" t="t" r="r" b="b"/>
            <a:pathLst>
              <a:path w="917029" h="1101235">
                <a:moveTo>
                  <a:pt x="0" y="0"/>
                </a:moveTo>
                <a:lnTo>
                  <a:pt x="917029" y="0"/>
                </a:lnTo>
                <a:lnTo>
                  <a:pt x="917029" y="1101235"/>
                </a:lnTo>
                <a:lnTo>
                  <a:pt x="0" y="110123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8" name="Group 8"/>
          <p:cNvGrpSpPr/>
          <p:nvPr/>
        </p:nvGrpSpPr>
        <p:grpSpPr>
          <a:xfrm>
            <a:off x="11474751" y="3510346"/>
            <a:ext cx="380297" cy="362766"/>
            <a:chOff x="0" y="0"/>
            <a:chExt cx="587326" cy="560252"/>
          </a:xfrm>
        </p:grpSpPr>
        <p:sp>
          <p:nvSpPr>
            <p:cNvPr id="9" name="Freeform 9"/>
            <p:cNvSpPr/>
            <p:nvPr/>
          </p:nvSpPr>
          <p:spPr>
            <a:xfrm>
              <a:off x="0" y="0"/>
              <a:ext cx="587375" cy="560197"/>
            </a:xfrm>
            <a:custGeom>
              <a:avLst/>
              <a:gdLst/>
              <a:ahLst/>
              <a:cxnLst/>
              <a:rect l="l" t="t" r="r" b="b"/>
              <a:pathLst>
                <a:path w="587375" h="560197">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EE7D1A"/>
            </a:solidFill>
          </p:spPr>
        </p:sp>
      </p:grpSp>
      <p:grpSp>
        <p:nvGrpSpPr>
          <p:cNvPr id="10" name="Group 10"/>
          <p:cNvGrpSpPr/>
          <p:nvPr/>
        </p:nvGrpSpPr>
        <p:grpSpPr>
          <a:xfrm>
            <a:off x="10804615" y="1355253"/>
            <a:ext cx="1720101" cy="2064402"/>
            <a:chOff x="0" y="0"/>
            <a:chExt cx="2656504" cy="3188238"/>
          </a:xfrm>
        </p:grpSpPr>
        <p:sp>
          <p:nvSpPr>
            <p:cNvPr id="11" name="Freeform 11"/>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EE7D1A"/>
            </a:solidFill>
          </p:spPr>
        </p:sp>
      </p:grpSp>
      <p:grpSp>
        <p:nvGrpSpPr>
          <p:cNvPr id="12" name="Group 12"/>
          <p:cNvGrpSpPr/>
          <p:nvPr/>
        </p:nvGrpSpPr>
        <p:grpSpPr>
          <a:xfrm>
            <a:off x="13842043" y="3510346"/>
            <a:ext cx="380297" cy="362766"/>
            <a:chOff x="0" y="0"/>
            <a:chExt cx="587326" cy="560252"/>
          </a:xfrm>
        </p:grpSpPr>
        <p:sp>
          <p:nvSpPr>
            <p:cNvPr id="13" name="Freeform 13"/>
            <p:cNvSpPr/>
            <p:nvPr/>
          </p:nvSpPr>
          <p:spPr>
            <a:xfrm>
              <a:off x="0" y="0"/>
              <a:ext cx="587375" cy="560197"/>
            </a:xfrm>
            <a:custGeom>
              <a:avLst/>
              <a:gdLst/>
              <a:ahLst/>
              <a:cxnLst/>
              <a:rect l="l" t="t" r="r" b="b"/>
              <a:pathLst>
                <a:path w="587375" h="560197">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EE7D1A"/>
            </a:solidFill>
          </p:spPr>
        </p:sp>
      </p:grpSp>
      <p:grpSp>
        <p:nvGrpSpPr>
          <p:cNvPr id="14" name="Group 14"/>
          <p:cNvGrpSpPr/>
          <p:nvPr/>
        </p:nvGrpSpPr>
        <p:grpSpPr>
          <a:xfrm>
            <a:off x="13171907" y="1355253"/>
            <a:ext cx="1720101" cy="2064402"/>
            <a:chOff x="0" y="0"/>
            <a:chExt cx="2656504" cy="3188238"/>
          </a:xfrm>
        </p:grpSpPr>
        <p:sp>
          <p:nvSpPr>
            <p:cNvPr id="15" name="Freeform 15"/>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EE7D1A"/>
            </a:solidFill>
          </p:spPr>
        </p:sp>
      </p:grpSp>
      <p:grpSp>
        <p:nvGrpSpPr>
          <p:cNvPr id="16" name="Group 16"/>
          <p:cNvGrpSpPr/>
          <p:nvPr/>
        </p:nvGrpSpPr>
        <p:grpSpPr>
          <a:xfrm>
            <a:off x="16209335" y="3510346"/>
            <a:ext cx="380297" cy="362766"/>
            <a:chOff x="0" y="0"/>
            <a:chExt cx="587326" cy="560252"/>
          </a:xfrm>
        </p:grpSpPr>
        <p:sp>
          <p:nvSpPr>
            <p:cNvPr id="17" name="Freeform 17"/>
            <p:cNvSpPr/>
            <p:nvPr/>
          </p:nvSpPr>
          <p:spPr>
            <a:xfrm>
              <a:off x="0" y="0"/>
              <a:ext cx="587375" cy="560197"/>
            </a:xfrm>
            <a:custGeom>
              <a:avLst/>
              <a:gdLst/>
              <a:ahLst/>
              <a:cxnLst/>
              <a:rect l="l" t="t" r="r" b="b"/>
              <a:pathLst>
                <a:path w="587375" h="560197">
                  <a:moveTo>
                    <a:pt x="0" y="280162"/>
                  </a:moveTo>
                  <a:cubicBezTo>
                    <a:pt x="0" y="125476"/>
                    <a:pt x="131445" y="0"/>
                    <a:pt x="293624" y="0"/>
                  </a:cubicBezTo>
                  <a:cubicBezTo>
                    <a:pt x="455803" y="0"/>
                    <a:pt x="587375" y="125476"/>
                    <a:pt x="587375" y="280162"/>
                  </a:cubicBezTo>
                  <a:cubicBezTo>
                    <a:pt x="587375" y="434848"/>
                    <a:pt x="455803" y="560197"/>
                    <a:pt x="293624" y="560197"/>
                  </a:cubicBezTo>
                  <a:cubicBezTo>
                    <a:pt x="131445" y="560197"/>
                    <a:pt x="0" y="434848"/>
                    <a:pt x="0" y="280162"/>
                  </a:cubicBezTo>
                  <a:close/>
                </a:path>
              </a:pathLst>
            </a:custGeom>
            <a:solidFill>
              <a:srgbClr val="EE7D1A"/>
            </a:solidFill>
          </p:spPr>
        </p:sp>
      </p:grpSp>
      <p:grpSp>
        <p:nvGrpSpPr>
          <p:cNvPr id="18" name="Group 18"/>
          <p:cNvGrpSpPr/>
          <p:nvPr/>
        </p:nvGrpSpPr>
        <p:grpSpPr>
          <a:xfrm>
            <a:off x="15539199" y="1355253"/>
            <a:ext cx="1720101" cy="2064402"/>
            <a:chOff x="0" y="0"/>
            <a:chExt cx="2656504" cy="3188238"/>
          </a:xfrm>
        </p:grpSpPr>
        <p:sp>
          <p:nvSpPr>
            <p:cNvPr id="19" name="Freeform 19"/>
            <p:cNvSpPr/>
            <p:nvPr/>
          </p:nvSpPr>
          <p:spPr>
            <a:xfrm>
              <a:off x="0" y="0"/>
              <a:ext cx="2656586" cy="3188208"/>
            </a:xfrm>
            <a:custGeom>
              <a:avLst/>
              <a:gdLst/>
              <a:ahLst/>
              <a:cxnLst/>
              <a:rect l="l" t="t" r="r" b="b"/>
              <a:pathLst>
                <a:path w="2656586" h="3188208">
                  <a:moveTo>
                    <a:pt x="1342263" y="0"/>
                  </a:moveTo>
                  <a:cubicBezTo>
                    <a:pt x="587248" y="0"/>
                    <a:pt x="0" y="587248"/>
                    <a:pt x="0" y="1342390"/>
                  </a:cubicBezTo>
                  <a:cubicBezTo>
                    <a:pt x="0" y="1957705"/>
                    <a:pt x="419481" y="2489073"/>
                    <a:pt x="1006729" y="2628900"/>
                  </a:cubicBezTo>
                  <a:cubicBezTo>
                    <a:pt x="1342263" y="3188208"/>
                    <a:pt x="1342263" y="3188208"/>
                    <a:pt x="1342263" y="3188208"/>
                  </a:cubicBezTo>
                  <a:cubicBezTo>
                    <a:pt x="1649857" y="2628900"/>
                    <a:pt x="1649857" y="2628900"/>
                    <a:pt x="1649857" y="2628900"/>
                  </a:cubicBezTo>
                  <a:cubicBezTo>
                    <a:pt x="2237105" y="2489073"/>
                    <a:pt x="2656586" y="1957705"/>
                    <a:pt x="2656586" y="1342390"/>
                  </a:cubicBezTo>
                  <a:cubicBezTo>
                    <a:pt x="2656459" y="587248"/>
                    <a:pt x="2069338" y="0"/>
                    <a:pt x="1342263" y="0"/>
                  </a:cubicBezTo>
                  <a:close/>
                  <a:moveTo>
                    <a:pt x="1342263" y="2461133"/>
                  </a:moveTo>
                  <a:cubicBezTo>
                    <a:pt x="727075" y="2461133"/>
                    <a:pt x="223774" y="1957705"/>
                    <a:pt x="223774" y="1342390"/>
                  </a:cubicBezTo>
                  <a:cubicBezTo>
                    <a:pt x="223774" y="727075"/>
                    <a:pt x="727075" y="223647"/>
                    <a:pt x="1342263" y="223647"/>
                  </a:cubicBezTo>
                  <a:cubicBezTo>
                    <a:pt x="1957451" y="223647"/>
                    <a:pt x="2432812" y="727075"/>
                    <a:pt x="2432812" y="1342390"/>
                  </a:cubicBezTo>
                  <a:cubicBezTo>
                    <a:pt x="2432812" y="1957705"/>
                    <a:pt x="1957451" y="2461133"/>
                    <a:pt x="1342263" y="2461133"/>
                  </a:cubicBezTo>
                  <a:close/>
                </a:path>
              </a:pathLst>
            </a:custGeom>
            <a:solidFill>
              <a:srgbClr val="EE7D1A"/>
            </a:solidFill>
          </p:spPr>
        </p:sp>
      </p:grpSp>
      <p:sp>
        <p:nvSpPr>
          <p:cNvPr id="20" name="Freeform 20"/>
          <p:cNvSpPr/>
          <p:nvPr/>
        </p:nvSpPr>
        <p:spPr>
          <a:xfrm>
            <a:off x="11119111" y="1694324"/>
            <a:ext cx="974600" cy="988985"/>
          </a:xfrm>
          <a:custGeom>
            <a:avLst/>
            <a:gdLst/>
            <a:ahLst/>
            <a:cxnLst/>
            <a:rect l="l" t="t" r="r" b="b"/>
            <a:pathLst>
              <a:path w="974600" h="988985">
                <a:moveTo>
                  <a:pt x="0" y="0"/>
                </a:moveTo>
                <a:lnTo>
                  <a:pt x="974599" y="0"/>
                </a:lnTo>
                <a:lnTo>
                  <a:pt x="974599" y="988985"/>
                </a:lnTo>
                <a:lnTo>
                  <a:pt x="0" y="98898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1" name="Freeform 21"/>
          <p:cNvSpPr/>
          <p:nvPr/>
        </p:nvSpPr>
        <p:spPr>
          <a:xfrm>
            <a:off x="13576323" y="1785294"/>
            <a:ext cx="911270" cy="898015"/>
          </a:xfrm>
          <a:custGeom>
            <a:avLst/>
            <a:gdLst/>
            <a:ahLst/>
            <a:cxnLst/>
            <a:rect l="l" t="t" r="r" b="b"/>
            <a:pathLst>
              <a:path w="911270" h="898015">
                <a:moveTo>
                  <a:pt x="0" y="0"/>
                </a:moveTo>
                <a:lnTo>
                  <a:pt x="911270" y="0"/>
                </a:lnTo>
                <a:lnTo>
                  <a:pt x="911270" y="898015"/>
                </a:lnTo>
                <a:lnTo>
                  <a:pt x="0" y="89801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2" name="Freeform 22"/>
          <p:cNvSpPr/>
          <p:nvPr/>
        </p:nvSpPr>
        <p:spPr>
          <a:xfrm>
            <a:off x="15945575" y="1694324"/>
            <a:ext cx="879297" cy="988985"/>
          </a:xfrm>
          <a:custGeom>
            <a:avLst/>
            <a:gdLst/>
            <a:ahLst/>
            <a:cxnLst/>
            <a:rect l="l" t="t" r="r" b="b"/>
            <a:pathLst>
              <a:path w="879297" h="988985">
                <a:moveTo>
                  <a:pt x="0" y="0"/>
                </a:moveTo>
                <a:lnTo>
                  <a:pt x="879297" y="0"/>
                </a:lnTo>
                <a:lnTo>
                  <a:pt x="879297" y="988985"/>
                </a:lnTo>
                <a:lnTo>
                  <a:pt x="0" y="98898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23" name="TextBox 23"/>
          <p:cNvSpPr txBox="1"/>
          <p:nvPr/>
        </p:nvSpPr>
        <p:spPr>
          <a:xfrm>
            <a:off x="1589652" y="1578122"/>
            <a:ext cx="5883742" cy="1331409"/>
          </a:xfrm>
          <a:prstGeom prst="rect">
            <a:avLst/>
          </a:prstGeom>
        </p:spPr>
        <p:txBody>
          <a:bodyPr lIns="0" tIns="0" rIns="0" bIns="0" rtlCol="0" anchor="t">
            <a:spAutoFit/>
          </a:bodyPr>
          <a:lstStyle/>
          <a:p>
            <a:pPr marL="0" lvl="0" indent="0" algn="l">
              <a:lnSpc>
                <a:spcPts val="4872"/>
              </a:lnSpc>
              <a:spcBef>
                <a:spcPct val="0"/>
              </a:spcBef>
            </a:pPr>
            <a:r>
              <a:rPr lang="en-US" sz="4921" spc="172">
                <a:solidFill>
                  <a:srgbClr val="040506"/>
                </a:solidFill>
                <a:latin typeface="Codec Pro ExtraBold"/>
                <a:ea typeface="Codec Pro ExtraBold"/>
                <a:cs typeface="Codec Pro ExtraBold"/>
                <a:sym typeface="Codec Pro ExtraBold"/>
              </a:rPr>
              <a:t>APRESENTAÇÃO DOS RESULTADOS</a:t>
            </a:r>
          </a:p>
        </p:txBody>
      </p:sp>
      <p:sp>
        <p:nvSpPr>
          <p:cNvPr id="24" name="Freeform 24"/>
          <p:cNvSpPr/>
          <p:nvPr/>
        </p:nvSpPr>
        <p:spPr>
          <a:xfrm rot="-10800000">
            <a:off x="-305814" y="-323115"/>
            <a:ext cx="8744064" cy="2511931"/>
          </a:xfrm>
          <a:custGeom>
            <a:avLst/>
            <a:gdLst/>
            <a:ahLst/>
            <a:cxnLst/>
            <a:rect l="l" t="t" r="r" b="b"/>
            <a:pathLst>
              <a:path w="8744064" h="2511931">
                <a:moveTo>
                  <a:pt x="0" y="0"/>
                </a:moveTo>
                <a:lnTo>
                  <a:pt x="8744064" y="0"/>
                </a:lnTo>
                <a:lnTo>
                  <a:pt x="8744064" y="2511931"/>
                </a:lnTo>
                <a:lnTo>
                  <a:pt x="0" y="2511931"/>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25" name="Freeform 25"/>
          <p:cNvSpPr/>
          <p:nvPr/>
        </p:nvSpPr>
        <p:spPr>
          <a:xfrm>
            <a:off x="8636778" y="3968362"/>
            <a:ext cx="8622522" cy="5855149"/>
          </a:xfrm>
          <a:custGeom>
            <a:avLst/>
            <a:gdLst/>
            <a:ahLst/>
            <a:cxnLst/>
            <a:rect l="l" t="t" r="r" b="b"/>
            <a:pathLst>
              <a:path w="8622522" h="5855149">
                <a:moveTo>
                  <a:pt x="0" y="0"/>
                </a:moveTo>
                <a:lnTo>
                  <a:pt x="8622522" y="0"/>
                </a:lnTo>
                <a:lnTo>
                  <a:pt x="8622522" y="5855150"/>
                </a:lnTo>
                <a:lnTo>
                  <a:pt x="0" y="5855150"/>
                </a:lnTo>
                <a:lnTo>
                  <a:pt x="0" y="0"/>
                </a:lnTo>
                <a:close/>
              </a:path>
            </a:pathLst>
          </a:custGeom>
          <a:blipFill>
            <a:blip r:embed="rId13"/>
            <a:stretch>
              <a:fillRect l="-24596"/>
            </a:stretch>
          </a:blipFill>
        </p:spPr>
      </p:sp>
      <p:sp>
        <p:nvSpPr>
          <p:cNvPr id="26" name="TextBox 26"/>
          <p:cNvSpPr txBox="1"/>
          <p:nvPr/>
        </p:nvSpPr>
        <p:spPr>
          <a:xfrm>
            <a:off x="447619" y="3142551"/>
            <a:ext cx="7604412" cy="2717135"/>
          </a:xfrm>
          <a:prstGeom prst="rect">
            <a:avLst/>
          </a:prstGeom>
        </p:spPr>
        <p:txBody>
          <a:bodyPr lIns="0" tIns="0" rIns="0" bIns="0" rtlCol="0" anchor="t">
            <a:spAutoFit/>
          </a:bodyPr>
          <a:lstStyle/>
          <a:p>
            <a:pPr algn="ctr">
              <a:lnSpc>
                <a:spcPts val="3536"/>
              </a:lnSpc>
            </a:pPr>
            <a:r>
              <a:rPr lang="en-US" sz="2526">
                <a:solidFill>
                  <a:srgbClr val="040506"/>
                </a:solidFill>
                <a:latin typeface="Codec Pro"/>
                <a:ea typeface="Codec Pro"/>
                <a:cs typeface="Codec Pro"/>
                <a:sym typeface="Codec Pro"/>
              </a:rPr>
              <a:t>Os resultados dos levantamentos serão analisados de forma integrada e apresentados em um relatório conclusivo, detalhando os trabalhos realizados, os equipamentos e a equipe envolvida, além da elaboração da planta batimétrica da área estudada.</a:t>
            </a:r>
          </a:p>
        </p:txBody>
      </p:sp>
      <p:sp>
        <p:nvSpPr>
          <p:cNvPr id="27" name="TextBox 27"/>
          <p:cNvSpPr txBox="1"/>
          <p:nvPr/>
        </p:nvSpPr>
        <p:spPr>
          <a:xfrm>
            <a:off x="570373" y="6737221"/>
            <a:ext cx="7601308" cy="3514090"/>
          </a:xfrm>
          <a:prstGeom prst="rect">
            <a:avLst/>
          </a:prstGeom>
        </p:spPr>
        <p:txBody>
          <a:bodyPr lIns="0" tIns="0" rIns="0" bIns="0" rtlCol="0" anchor="t">
            <a:spAutoFit/>
          </a:bodyPr>
          <a:lstStyle/>
          <a:p>
            <a:pPr algn="ctr">
              <a:lnSpc>
                <a:spcPts val="6860"/>
              </a:lnSpc>
            </a:pPr>
            <a:r>
              <a:rPr lang="en-US" sz="4900" b="1">
                <a:solidFill>
                  <a:srgbClr val="040506"/>
                </a:solidFill>
                <a:latin typeface="Codec Pro Bold"/>
                <a:ea typeface="Codec Pro Bold"/>
                <a:cs typeface="Codec Pro Bold"/>
                <a:sym typeface="Codec Pro Bold"/>
              </a:rPr>
              <a:t>MOBILIZAÇÃO DA EQUIPE</a:t>
            </a:r>
          </a:p>
          <a:p>
            <a:pPr algn="ctr">
              <a:lnSpc>
                <a:spcPts val="6860"/>
              </a:lnSpc>
            </a:pPr>
            <a:endParaRPr lang="en-US" sz="4900" b="1">
              <a:solidFill>
                <a:srgbClr val="040506"/>
              </a:solidFill>
              <a:latin typeface="Codec Pro Bold"/>
              <a:ea typeface="Codec Pro Bold"/>
              <a:cs typeface="Codec Pro Bold"/>
              <a:sym typeface="Codec Pro Bold"/>
            </a:endParaRPr>
          </a:p>
          <a:p>
            <a:pPr algn="ctr">
              <a:lnSpc>
                <a:spcPts val="6860"/>
              </a:lnSpc>
            </a:pPr>
            <a:endParaRPr lang="en-US" sz="4900" b="1">
              <a:solidFill>
                <a:srgbClr val="040506"/>
              </a:solidFill>
              <a:latin typeface="Codec Pro Bold"/>
              <a:ea typeface="Codec Pro Bold"/>
              <a:cs typeface="Codec Pro Bold"/>
              <a:sym typeface="Codec Pro Bold"/>
            </a:endParaRPr>
          </a:p>
          <a:p>
            <a:pPr algn="ctr">
              <a:lnSpc>
                <a:spcPts val="6860"/>
              </a:lnSpc>
            </a:pPr>
            <a:endParaRPr lang="en-US" sz="4900" b="1">
              <a:solidFill>
                <a:srgbClr val="040506"/>
              </a:solidFill>
              <a:latin typeface="Codec Pro Bold"/>
              <a:ea typeface="Codec Pro Bold"/>
              <a:cs typeface="Codec Pro Bold"/>
              <a:sym typeface="Codec Pro Bold"/>
            </a:endParaRPr>
          </a:p>
        </p:txBody>
      </p:sp>
      <p:sp>
        <p:nvSpPr>
          <p:cNvPr id="28" name="TextBox 28"/>
          <p:cNvSpPr txBox="1"/>
          <p:nvPr/>
        </p:nvSpPr>
        <p:spPr>
          <a:xfrm>
            <a:off x="346694" y="7793317"/>
            <a:ext cx="7806264" cy="1059815"/>
          </a:xfrm>
          <a:prstGeom prst="rect">
            <a:avLst/>
          </a:prstGeom>
        </p:spPr>
        <p:txBody>
          <a:bodyPr lIns="0" tIns="0" rIns="0" bIns="0" rtlCol="0" anchor="t">
            <a:spAutoFit/>
          </a:bodyPr>
          <a:lstStyle/>
          <a:p>
            <a:pPr algn="ctr">
              <a:lnSpc>
                <a:spcPts val="4060"/>
              </a:lnSpc>
            </a:pPr>
            <a:r>
              <a:rPr lang="en-US" sz="2900">
                <a:solidFill>
                  <a:srgbClr val="040506"/>
                </a:solidFill>
                <a:latin typeface="Codec Pro"/>
                <a:ea typeface="Codec Pro"/>
                <a:cs typeface="Codec Pro"/>
                <a:sym typeface="Codec Pro"/>
              </a:rPr>
              <a:t>Após aprovação formal da presente proposta.</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528002" y="0"/>
            <a:ext cx="19048322" cy="3086100"/>
            <a:chOff x="0" y="0"/>
            <a:chExt cx="5016842" cy="812800"/>
          </a:xfrm>
        </p:grpSpPr>
        <p:sp>
          <p:nvSpPr>
            <p:cNvPr id="4" name="Freeform 4"/>
            <p:cNvSpPr/>
            <p:nvPr/>
          </p:nvSpPr>
          <p:spPr>
            <a:xfrm>
              <a:off x="0" y="0"/>
              <a:ext cx="5016842" cy="812800"/>
            </a:xfrm>
            <a:custGeom>
              <a:avLst/>
              <a:gdLst/>
              <a:ahLst/>
              <a:cxnLst/>
              <a:rect l="l" t="t" r="r" b="b"/>
              <a:pathLst>
                <a:path w="5016842" h="812800">
                  <a:moveTo>
                    <a:pt x="0" y="0"/>
                  </a:moveTo>
                  <a:lnTo>
                    <a:pt x="5016842" y="0"/>
                  </a:lnTo>
                  <a:lnTo>
                    <a:pt x="5016842" y="812800"/>
                  </a:lnTo>
                  <a:lnTo>
                    <a:pt x="0" y="812800"/>
                  </a:lnTo>
                  <a:close/>
                </a:path>
              </a:pathLst>
            </a:custGeom>
            <a:solidFill>
              <a:srgbClr val="D07E38"/>
            </a:solidFill>
          </p:spPr>
        </p:sp>
        <p:sp>
          <p:nvSpPr>
            <p:cNvPr id="5" name="TextBox 5"/>
            <p:cNvSpPr txBox="1"/>
            <p:nvPr/>
          </p:nvSpPr>
          <p:spPr>
            <a:xfrm>
              <a:off x="0" y="-19050"/>
              <a:ext cx="5016842" cy="831850"/>
            </a:xfrm>
            <a:prstGeom prst="rect">
              <a:avLst/>
            </a:prstGeom>
          </p:spPr>
          <p:txBody>
            <a:bodyPr lIns="50800" tIns="50800" rIns="50800" bIns="50800" rtlCol="0" anchor="ctr"/>
            <a:lstStyle/>
            <a:p>
              <a:pPr algn="ctr">
                <a:lnSpc>
                  <a:spcPts val="2859"/>
                </a:lnSpc>
              </a:pPr>
              <a:endParaRPr/>
            </a:p>
          </p:txBody>
        </p:sp>
      </p:grpSp>
      <p:sp>
        <p:nvSpPr>
          <p:cNvPr id="6" name="TextBox 6"/>
          <p:cNvSpPr txBox="1"/>
          <p:nvPr/>
        </p:nvSpPr>
        <p:spPr>
          <a:xfrm>
            <a:off x="3668271" y="781050"/>
            <a:ext cx="11304072" cy="1442784"/>
          </a:xfrm>
          <a:prstGeom prst="rect">
            <a:avLst/>
          </a:prstGeom>
        </p:spPr>
        <p:txBody>
          <a:bodyPr lIns="0" tIns="0" rIns="0" bIns="0" rtlCol="0" anchor="t">
            <a:spAutoFit/>
          </a:bodyPr>
          <a:lstStyle/>
          <a:p>
            <a:pPr algn="ctr">
              <a:lnSpc>
                <a:spcPts val="10886"/>
              </a:lnSpc>
            </a:pPr>
            <a:r>
              <a:rPr lang="en-US" sz="7888" spc="773">
                <a:solidFill>
                  <a:srgbClr val="FFFFFF"/>
                </a:solidFill>
                <a:latin typeface="Codec Pro ExtraBold"/>
                <a:ea typeface="Codec Pro ExtraBold"/>
                <a:cs typeface="Codec Pro ExtraBold"/>
                <a:sym typeface="Codec Pro ExtraBold"/>
              </a:rPr>
              <a:t>VALOR DO SERVIÇO</a:t>
            </a:r>
          </a:p>
        </p:txBody>
      </p:sp>
      <p:sp>
        <p:nvSpPr>
          <p:cNvPr id="7" name="Freeform 7"/>
          <p:cNvSpPr/>
          <p:nvPr/>
        </p:nvSpPr>
        <p:spPr>
          <a:xfrm>
            <a:off x="15408481" y="-2153153"/>
            <a:ext cx="4116356" cy="4116356"/>
          </a:xfrm>
          <a:custGeom>
            <a:avLst/>
            <a:gdLst/>
            <a:ahLst/>
            <a:cxnLst/>
            <a:rect l="l" t="t" r="r" b="b"/>
            <a:pathLst>
              <a:path w="4116356" h="4116356">
                <a:moveTo>
                  <a:pt x="0" y="0"/>
                </a:moveTo>
                <a:lnTo>
                  <a:pt x="4116355" y="0"/>
                </a:lnTo>
                <a:lnTo>
                  <a:pt x="4116355" y="4116356"/>
                </a:lnTo>
                <a:lnTo>
                  <a:pt x="0" y="4116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a:off x="-2602379" y="0"/>
            <a:ext cx="3256087" cy="3256087"/>
          </a:xfrm>
          <a:custGeom>
            <a:avLst/>
            <a:gdLst/>
            <a:ahLst/>
            <a:cxnLst/>
            <a:rect l="l" t="t" r="r" b="b"/>
            <a:pathLst>
              <a:path w="3256087" h="3256087">
                <a:moveTo>
                  <a:pt x="0" y="0"/>
                </a:moveTo>
                <a:lnTo>
                  <a:pt x="3256087" y="0"/>
                </a:lnTo>
                <a:lnTo>
                  <a:pt x="3256087" y="3256087"/>
                </a:lnTo>
                <a:lnTo>
                  <a:pt x="0" y="325608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TextBox 9"/>
          <p:cNvSpPr txBox="1"/>
          <p:nvPr/>
        </p:nvSpPr>
        <p:spPr>
          <a:xfrm>
            <a:off x="0" y="3332160"/>
            <a:ext cx="17992319" cy="3503651"/>
          </a:xfrm>
          <a:prstGeom prst="rect">
            <a:avLst/>
          </a:prstGeom>
        </p:spPr>
        <p:txBody>
          <a:bodyPr lIns="0" tIns="0" rIns="0" bIns="0" rtlCol="0" anchor="t">
            <a:spAutoFit/>
          </a:bodyPr>
          <a:lstStyle/>
          <a:p>
            <a:pPr algn="ctr">
              <a:lnSpc>
                <a:spcPts val="4620"/>
              </a:lnSpc>
            </a:pPr>
            <a:r>
              <a:rPr lang="en-US" sz="3300" dirty="0">
                <a:solidFill>
                  <a:srgbClr val="000000"/>
                </a:solidFill>
                <a:latin typeface="Codec Pro"/>
                <a:ea typeface="Codec Pro"/>
                <a:cs typeface="Codec Pro"/>
                <a:sym typeface="Codec Pro"/>
              </a:rPr>
              <a:t>Para </a:t>
            </a:r>
            <a:r>
              <a:rPr lang="en-US" sz="3300" dirty="0" err="1">
                <a:solidFill>
                  <a:srgbClr val="000000"/>
                </a:solidFill>
                <a:latin typeface="Codec Pro"/>
                <a:ea typeface="Codec Pro"/>
                <a:cs typeface="Codec Pro"/>
                <a:sym typeface="Codec Pro"/>
              </a:rPr>
              <a:t>execução</a:t>
            </a:r>
            <a:r>
              <a:rPr lang="en-US" sz="3300" dirty="0">
                <a:solidFill>
                  <a:srgbClr val="000000"/>
                </a:solidFill>
                <a:latin typeface="Codec Pro"/>
                <a:ea typeface="Codec Pro"/>
                <a:cs typeface="Codec Pro"/>
                <a:sym typeface="Codec Pro"/>
              </a:rPr>
              <a:t> do </a:t>
            </a:r>
            <a:r>
              <a:rPr lang="en-US" sz="3300" dirty="0" err="1">
                <a:solidFill>
                  <a:srgbClr val="000000"/>
                </a:solidFill>
                <a:latin typeface="Codec Pro"/>
                <a:ea typeface="Codec Pro"/>
                <a:cs typeface="Codec Pro"/>
                <a:sym typeface="Codec Pro"/>
              </a:rPr>
              <a:t>serviço</a:t>
            </a:r>
            <a:r>
              <a:rPr lang="en-US" sz="3300" dirty="0">
                <a:solidFill>
                  <a:srgbClr val="000000"/>
                </a:solidFill>
                <a:latin typeface="Codec Pro"/>
                <a:ea typeface="Codec Pro"/>
                <a:cs typeface="Codec Pro"/>
                <a:sym typeface="Codec Pro"/>
              </a:rPr>
              <a:t>, </a:t>
            </a:r>
            <a:r>
              <a:rPr lang="en-US" sz="3300" dirty="0" err="1">
                <a:solidFill>
                  <a:srgbClr val="000000"/>
                </a:solidFill>
                <a:latin typeface="Codec Pro"/>
                <a:ea typeface="Codec Pro"/>
                <a:cs typeface="Codec Pro"/>
                <a:sym typeface="Codec Pro"/>
              </a:rPr>
              <a:t>processamento</a:t>
            </a:r>
            <a:r>
              <a:rPr lang="en-US" sz="3300" dirty="0">
                <a:solidFill>
                  <a:srgbClr val="000000"/>
                </a:solidFill>
                <a:latin typeface="Codec Pro"/>
                <a:ea typeface="Codec Pro"/>
                <a:cs typeface="Codec Pro"/>
                <a:sym typeface="Codec Pro"/>
              </a:rPr>
              <a:t> e </a:t>
            </a:r>
            <a:r>
              <a:rPr lang="en-US" sz="3300" dirty="0" err="1">
                <a:solidFill>
                  <a:srgbClr val="000000"/>
                </a:solidFill>
                <a:latin typeface="Codec Pro"/>
                <a:ea typeface="Codec Pro"/>
                <a:cs typeface="Codec Pro"/>
                <a:sym typeface="Codec Pro"/>
              </a:rPr>
              <a:t>geração</a:t>
            </a:r>
            <a:r>
              <a:rPr lang="en-US" sz="3300" dirty="0">
                <a:solidFill>
                  <a:srgbClr val="000000"/>
                </a:solidFill>
                <a:latin typeface="Codec Pro"/>
                <a:ea typeface="Codec Pro"/>
                <a:cs typeface="Codec Pro"/>
                <a:sym typeface="Codec Pro"/>
              </a:rPr>
              <a:t> de planta e </a:t>
            </a:r>
            <a:r>
              <a:rPr lang="en-US" sz="3300" dirty="0" err="1">
                <a:solidFill>
                  <a:srgbClr val="000000"/>
                </a:solidFill>
                <a:latin typeface="Codec Pro"/>
                <a:ea typeface="Codec Pro"/>
                <a:cs typeface="Codec Pro"/>
                <a:sym typeface="Codec Pro"/>
              </a:rPr>
              <a:t>relatório</a:t>
            </a:r>
            <a:r>
              <a:rPr lang="en-US" sz="3300" dirty="0">
                <a:solidFill>
                  <a:srgbClr val="000000"/>
                </a:solidFill>
                <a:latin typeface="Codec Pro"/>
                <a:ea typeface="Codec Pro"/>
                <a:cs typeface="Codec Pro"/>
                <a:sym typeface="Codec Pro"/>
              </a:rPr>
              <a:t> </a:t>
            </a:r>
            <a:r>
              <a:rPr lang="en-US" sz="3300" dirty="0" err="1">
                <a:solidFill>
                  <a:srgbClr val="000000"/>
                </a:solidFill>
                <a:latin typeface="Codec Pro"/>
                <a:ea typeface="Codec Pro"/>
                <a:cs typeface="Codec Pro"/>
                <a:sym typeface="Codec Pro"/>
              </a:rPr>
              <a:t>implica</a:t>
            </a:r>
            <a:r>
              <a:rPr lang="en-US" sz="3300" dirty="0">
                <a:solidFill>
                  <a:srgbClr val="000000"/>
                </a:solidFill>
                <a:latin typeface="Codec Pro"/>
                <a:ea typeface="Codec Pro"/>
                <a:cs typeface="Codec Pro"/>
                <a:sym typeface="Codec Pro"/>
              </a:rPr>
              <a:t> </a:t>
            </a:r>
            <a:r>
              <a:rPr lang="en-US" sz="3300" dirty="0" err="1">
                <a:solidFill>
                  <a:srgbClr val="000000"/>
                </a:solidFill>
                <a:latin typeface="Codec Pro"/>
                <a:ea typeface="Codec Pro"/>
                <a:cs typeface="Codec Pro"/>
                <a:sym typeface="Codec Pro"/>
              </a:rPr>
              <a:t>os</a:t>
            </a:r>
            <a:r>
              <a:rPr lang="en-US" sz="3300" dirty="0">
                <a:solidFill>
                  <a:srgbClr val="000000"/>
                </a:solidFill>
                <a:latin typeface="Codec Pro"/>
                <a:ea typeface="Codec Pro"/>
                <a:cs typeface="Codec Pro"/>
                <a:sym typeface="Codec Pro"/>
              </a:rPr>
              <a:t> </a:t>
            </a:r>
            <a:r>
              <a:rPr lang="en-US" sz="3300" dirty="0" err="1">
                <a:solidFill>
                  <a:srgbClr val="000000"/>
                </a:solidFill>
                <a:latin typeface="Codec Pro"/>
                <a:ea typeface="Codec Pro"/>
                <a:cs typeface="Codec Pro"/>
                <a:sym typeface="Codec Pro"/>
              </a:rPr>
              <a:t>seguintes</a:t>
            </a:r>
            <a:r>
              <a:rPr lang="en-US" sz="3300" dirty="0">
                <a:solidFill>
                  <a:srgbClr val="000000"/>
                </a:solidFill>
                <a:latin typeface="Codec Pro"/>
                <a:ea typeface="Codec Pro"/>
                <a:cs typeface="Codec Pro"/>
                <a:sym typeface="Codec Pro"/>
              </a:rPr>
              <a:t> </a:t>
            </a:r>
            <a:r>
              <a:rPr lang="en-US" sz="3300" dirty="0" err="1">
                <a:solidFill>
                  <a:srgbClr val="000000"/>
                </a:solidFill>
                <a:latin typeface="Codec Pro"/>
                <a:ea typeface="Codec Pro"/>
                <a:cs typeface="Codec Pro"/>
                <a:sym typeface="Codec Pro"/>
              </a:rPr>
              <a:t>valores</a:t>
            </a:r>
            <a:r>
              <a:rPr lang="en-US" sz="3300" dirty="0">
                <a:solidFill>
                  <a:srgbClr val="000000"/>
                </a:solidFill>
                <a:latin typeface="Codec Pro"/>
                <a:ea typeface="Codec Pro"/>
                <a:cs typeface="Codec Pro"/>
                <a:sym typeface="Codec Pro"/>
              </a:rPr>
              <a:t>:</a:t>
            </a:r>
          </a:p>
          <a:p>
            <a:pPr algn="ctr">
              <a:lnSpc>
                <a:spcPts val="4620"/>
              </a:lnSpc>
            </a:pPr>
            <a:r>
              <a:rPr lang="en-US" sz="3300" dirty="0" err="1">
                <a:solidFill>
                  <a:srgbClr val="000000"/>
                </a:solidFill>
                <a:latin typeface="Codec Pro"/>
                <a:ea typeface="Codec Pro"/>
                <a:cs typeface="Codec Pro"/>
                <a:sym typeface="Codec Pro"/>
              </a:rPr>
              <a:t>Mobilização</a:t>
            </a:r>
            <a:r>
              <a:rPr lang="en-US" sz="3300" dirty="0">
                <a:solidFill>
                  <a:srgbClr val="000000"/>
                </a:solidFill>
                <a:latin typeface="Codec Pro"/>
                <a:ea typeface="Codec Pro"/>
                <a:cs typeface="Codec Pro"/>
                <a:sym typeface="Codec Pro"/>
              </a:rPr>
              <a:t>/</a:t>
            </a:r>
            <a:r>
              <a:rPr lang="en-US" sz="3300" dirty="0" err="1">
                <a:solidFill>
                  <a:srgbClr val="000000"/>
                </a:solidFill>
                <a:latin typeface="Codec Pro"/>
                <a:ea typeface="Codec Pro"/>
                <a:cs typeface="Codec Pro"/>
                <a:sym typeface="Codec Pro"/>
              </a:rPr>
              <a:t>desmobilização</a:t>
            </a:r>
            <a:r>
              <a:rPr lang="en-US" sz="3300" dirty="0">
                <a:solidFill>
                  <a:srgbClr val="000000"/>
                </a:solidFill>
                <a:latin typeface="Codec Pro"/>
                <a:ea typeface="Codec Pro"/>
                <a:cs typeface="Codec Pro"/>
                <a:sym typeface="Codec Pro"/>
              </a:rPr>
              <a:t>-------------------------------------</a:t>
            </a:r>
            <a:r>
              <a:rPr lang="en-US" sz="3300" dirty="0">
                <a:solidFill>
                  <a:srgbClr val="FDFBFB"/>
                </a:solidFill>
                <a:latin typeface="Codec Pro"/>
                <a:ea typeface="Codec Pro"/>
                <a:cs typeface="Codec Pro"/>
                <a:sym typeface="Codec Pro"/>
              </a:rPr>
              <a:t>}</a:t>
            </a:r>
          </a:p>
          <a:p>
            <a:pPr algn="ctr">
              <a:lnSpc>
                <a:spcPts val="4620"/>
              </a:lnSpc>
            </a:pPr>
            <a:r>
              <a:rPr lang="en-US" sz="3300" dirty="0" err="1">
                <a:solidFill>
                  <a:srgbClr val="000000"/>
                </a:solidFill>
                <a:latin typeface="Codec Pro"/>
                <a:ea typeface="Codec Pro"/>
                <a:cs typeface="Codec Pro"/>
                <a:sym typeface="Codec Pro"/>
              </a:rPr>
              <a:t>Serviço</a:t>
            </a:r>
            <a:r>
              <a:rPr lang="en-US" sz="3300" dirty="0">
                <a:solidFill>
                  <a:srgbClr val="000000"/>
                </a:solidFill>
                <a:latin typeface="Codec Pro"/>
                <a:ea typeface="Codec Pro"/>
                <a:cs typeface="Codec Pro"/>
                <a:sym typeface="Codec Pro"/>
              </a:rPr>
              <a:t>-----------------------------------------------------------------R$</a:t>
            </a:r>
            <a:r>
              <a:rPr lang="en-US" sz="3300" dirty="0">
                <a:solidFill>
                  <a:srgbClr val="FDFBFB"/>
                </a:solidFill>
                <a:latin typeface="Codec Pro"/>
                <a:ea typeface="Codec Pro"/>
                <a:cs typeface="Codec Pro"/>
                <a:sym typeface="Codec Pro"/>
              </a:rPr>
              <a:t>{</a:t>
            </a:r>
          </a:p>
          <a:p>
            <a:pPr algn="ctr">
              <a:lnSpc>
                <a:spcPts val="4620"/>
              </a:lnSpc>
            </a:pPr>
            <a:r>
              <a:rPr lang="en-US" sz="3300" dirty="0">
                <a:solidFill>
                  <a:srgbClr val="000000"/>
                </a:solidFill>
                <a:latin typeface="Codec Pro"/>
                <a:ea typeface="Codec Pro"/>
                <a:cs typeface="Codec Pro"/>
                <a:sym typeface="Codec Pro"/>
              </a:rPr>
              <a:t>R$</a:t>
            </a:r>
            <a:endParaRPr lang="en-US" sz="3300" dirty="0">
              <a:solidFill>
                <a:srgbClr val="FDFBFB"/>
              </a:solidFill>
              <a:latin typeface="Codec Pro"/>
              <a:ea typeface="Codec Pro"/>
              <a:cs typeface="Codec Pro"/>
              <a:sym typeface="Codec Pro"/>
            </a:endParaRPr>
          </a:p>
          <a:p>
            <a:pPr algn="ctr">
              <a:lnSpc>
                <a:spcPts val="4620"/>
              </a:lnSpc>
            </a:pPr>
            <a:r>
              <a:rPr lang="en-US" sz="3300" dirty="0" err="1">
                <a:solidFill>
                  <a:srgbClr val="000000"/>
                </a:solidFill>
                <a:latin typeface="Codec Pro"/>
                <a:ea typeface="Codec Pro"/>
                <a:cs typeface="Codec Pro"/>
                <a:sym typeface="Codec Pro"/>
              </a:rPr>
              <a:t>Pagamento</a:t>
            </a:r>
            <a:r>
              <a:rPr lang="en-US" sz="3300" dirty="0">
                <a:solidFill>
                  <a:srgbClr val="000000"/>
                </a:solidFill>
                <a:latin typeface="Codec Pro"/>
                <a:ea typeface="Codec Pro"/>
                <a:cs typeface="Codec Pro"/>
                <a:sym typeface="Codec Pro"/>
              </a:rPr>
              <a:t> </a:t>
            </a:r>
            <a:r>
              <a:rPr lang="en-US" sz="3300" dirty="0" err="1">
                <a:solidFill>
                  <a:srgbClr val="000000"/>
                </a:solidFill>
                <a:latin typeface="Codec Pro"/>
                <a:ea typeface="Codec Pro"/>
                <a:cs typeface="Codec Pro"/>
                <a:sym typeface="Codec Pro"/>
              </a:rPr>
              <a:t>em</a:t>
            </a:r>
            <a:r>
              <a:rPr lang="en-US" sz="3300" dirty="0">
                <a:solidFill>
                  <a:srgbClr val="000000"/>
                </a:solidFill>
                <a:latin typeface="Codec Pro"/>
                <a:ea typeface="Codec Pro"/>
                <a:cs typeface="Codec Pro"/>
                <a:sym typeface="Codec Pro"/>
              </a:rPr>
              <a:t> 10 </a:t>
            </a:r>
            <a:r>
              <a:rPr lang="en-US" sz="3300" dirty="0" err="1">
                <a:solidFill>
                  <a:srgbClr val="000000"/>
                </a:solidFill>
                <a:latin typeface="Codec Pro"/>
                <a:ea typeface="Codec Pro"/>
                <a:cs typeface="Codec Pro"/>
                <a:sym typeface="Codec Pro"/>
              </a:rPr>
              <a:t>dias</a:t>
            </a:r>
            <a:r>
              <a:rPr lang="en-US" sz="3300" dirty="0">
                <a:solidFill>
                  <a:srgbClr val="000000"/>
                </a:solidFill>
                <a:latin typeface="Codec Pro"/>
                <a:ea typeface="Codec Pro"/>
                <a:cs typeface="Codec Pro"/>
                <a:sym typeface="Codec Pro"/>
              </a:rPr>
              <a:t> da </a:t>
            </a:r>
            <a:r>
              <a:rPr lang="en-US" sz="3300" dirty="0" err="1">
                <a:solidFill>
                  <a:srgbClr val="000000"/>
                </a:solidFill>
                <a:latin typeface="Codec Pro"/>
                <a:ea typeface="Codec Pro"/>
                <a:cs typeface="Codec Pro"/>
                <a:sym typeface="Codec Pro"/>
              </a:rPr>
              <a:t>emissão</a:t>
            </a:r>
            <a:r>
              <a:rPr lang="en-US" sz="3300" dirty="0">
                <a:solidFill>
                  <a:srgbClr val="000000"/>
                </a:solidFill>
                <a:latin typeface="Codec Pro"/>
                <a:ea typeface="Codec Pro"/>
                <a:cs typeface="Codec Pro"/>
                <a:sym typeface="Codec Pro"/>
              </a:rPr>
              <a:t> da nota fiscal</a:t>
            </a:r>
          </a:p>
          <a:p>
            <a:pPr algn="ctr">
              <a:lnSpc>
                <a:spcPts val="4620"/>
              </a:lnSpc>
            </a:pPr>
            <a:endParaRPr lang="en-US" sz="3300" dirty="0">
              <a:solidFill>
                <a:srgbClr val="000000"/>
              </a:solidFill>
              <a:latin typeface="Codec Pro"/>
              <a:ea typeface="Codec Pro"/>
              <a:cs typeface="Codec Pro"/>
              <a:sym typeface="Codec Pro"/>
            </a:endParaRPr>
          </a:p>
        </p:txBody>
      </p:sp>
      <p:sp>
        <p:nvSpPr>
          <p:cNvPr id="10" name="TextBox 10"/>
          <p:cNvSpPr txBox="1"/>
          <p:nvPr/>
        </p:nvSpPr>
        <p:spPr>
          <a:xfrm>
            <a:off x="879458" y="8430260"/>
            <a:ext cx="2077164" cy="828040"/>
          </a:xfrm>
          <a:prstGeom prst="rect">
            <a:avLst/>
          </a:prstGeom>
        </p:spPr>
        <p:txBody>
          <a:bodyPr lIns="0" tIns="0" rIns="0" bIns="0" rtlCol="0" anchor="t">
            <a:spAutoFit/>
          </a:bodyPr>
          <a:lstStyle/>
          <a:p>
            <a:pPr algn="ctr">
              <a:lnSpc>
                <a:spcPts val="6860"/>
              </a:lnSpc>
            </a:pPr>
            <a:r>
              <a:rPr lang="en-US" sz="4900" b="1">
                <a:solidFill>
                  <a:srgbClr val="000000"/>
                </a:solidFill>
                <a:latin typeface="Open Sans Bold"/>
                <a:ea typeface="Open Sans Bold"/>
                <a:cs typeface="Open Sans Bold"/>
                <a:sym typeface="Open Sans Bold"/>
              </a:rPr>
              <a:t>Prazo: </a:t>
            </a:r>
          </a:p>
        </p:txBody>
      </p:sp>
      <p:sp>
        <p:nvSpPr>
          <p:cNvPr id="11" name="TextBox 11"/>
          <p:cNvSpPr txBox="1"/>
          <p:nvPr/>
        </p:nvSpPr>
        <p:spPr>
          <a:xfrm>
            <a:off x="2208021" y="8594407"/>
            <a:ext cx="16293249" cy="1725930"/>
          </a:xfrm>
          <a:prstGeom prst="rect">
            <a:avLst/>
          </a:prstGeom>
        </p:spPr>
        <p:txBody>
          <a:bodyPr lIns="0" tIns="0" rIns="0" bIns="0" rtlCol="0" anchor="t">
            <a:spAutoFit/>
          </a:bodyPr>
          <a:lstStyle/>
          <a:p>
            <a:pPr algn="ctr">
              <a:lnSpc>
                <a:spcPts val="4620"/>
              </a:lnSpc>
            </a:pPr>
            <a:r>
              <a:rPr lang="en-US" sz="3300" dirty="0">
                <a:solidFill>
                  <a:srgbClr val="000000"/>
                </a:solidFill>
                <a:latin typeface="Open Sans"/>
                <a:ea typeface="Open Sans"/>
                <a:cs typeface="Open Sans"/>
                <a:sym typeface="Open Sans"/>
              </a:rPr>
              <a:t>A </a:t>
            </a:r>
            <a:r>
              <a:rPr lang="en-US" sz="3300" dirty="0" err="1">
                <a:solidFill>
                  <a:srgbClr val="000000"/>
                </a:solidFill>
                <a:latin typeface="Open Sans"/>
                <a:ea typeface="Open Sans"/>
                <a:cs typeface="Open Sans"/>
                <a:sym typeface="Open Sans"/>
              </a:rPr>
              <a:t>previsão</a:t>
            </a:r>
            <a:r>
              <a:rPr lang="en-US" sz="3300" dirty="0">
                <a:solidFill>
                  <a:srgbClr val="000000"/>
                </a:solidFill>
                <a:latin typeface="Open Sans"/>
                <a:ea typeface="Open Sans"/>
                <a:cs typeface="Open Sans"/>
                <a:sym typeface="Open Sans"/>
              </a:rPr>
              <a:t> é de </a:t>
            </a:r>
            <a:r>
              <a:rPr lang="en-US" sz="3300" dirty="0" err="1">
                <a:solidFill>
                  <a:srgbClr val="000000"/>
                </a:solidFill>
                <a:latin typeface="Open Sans"/>
                <a:ea typeface="Open Sans"/>
                <a:cs typeface="Open Sans"/>
                <a:sym typeface="Open Sans"/>
              </a:rPr>
              <a:t>aproximadamente</a:t>
            </a:r>
            <a:r>
              <a:rPr lang="en-US" sz="3300" dirty="0">
                <a:solidFill>
                  <a:srgbClr val="000000"/>
                </a:solidFill>
                <a:latin typeface="Open Sans"/>
                <a:ea typeface="Open Sans"/>
                <a:cs typeface="Open Sans"/>
                <a:sym typeface="Open Sans"/>
              </a:rPr>
              <a:t> 10 </a:t>
            </a:r>
            <a:r>
              <a:rPr lang="en-US" sz="3300" dirty="0" err="1">
                <a:solidFill>
                  <a:srgbClr val="000000"/>
                </a:solidFill>
                <a:latin typeface="Open Sans"/>
                <a:ea typeface="Open Sans"/>
                <a:cs typeface="Open Sans"/>
                <a:sym typeface="Open Sans"/>
              </a:rPr>
              <a:t>dias</a:t>
            </a:r>
            <a:r>
              <a:rPr lang="en-US" sz="3300" dirty="0">
                <a:solidFill>
                  <a:srgbClr val="000000"/>
                </a:solidFill>
                <a:latin typeface="Open Sans"/>
                <a:ea typeface="Open Sans"/>
                <a:cs typeface="Open Sans"/>
                <a:sym typeface="Open Sans"/>
              </a:rPr>
              <a:t> </a:t>
            </a:r>
            <a:r>
              <a:rPr lang="en-US" sz="3300" dirty="0" err="1">
                <a:solidFill>
                  <a:srgbClr val="000000"/>
                </a:solidFill>
                <a:latin typeface="Open Sans"/>
                <a:ea typeface="Open Sans"/>
                <a:cs typeface="Open Sans"/>
                <a:sym typeface="Open Sans"/>
              </a:rPr>
              <a:t>incluindo</a:t>
            </a:r>
            <a:r>
              <a:rPr lang="en-US" sz="3300" dirty="0">
                <a:solidFill>
                  <a:srgbClr val="000000"/>
                </a:solidFill>
                <a:latin typeface="Open Sans"/>
                <a:ea typeface="Open Sans"/>
                <a:cs typeface="Open Sans"/>
                <a:sym typeface="Open Sans"/>
              </a:rPr>
              <a:t> </a:t>
            </a:r>
            <a:r>
              <a:rPr lang="en-US" sz="3300" dirty="0" err="1">
                <a:solidFill>
                  <a:srgbClr val="000000"/>
                </a:solidFill>
                <a:latin typeface="Open Sans"/>
                <a:ea typeface="Open Sans"/>
                <a:cs typeface="Open Sans"/>
                <a:sym typeface="Open Sans"/>
              </a:rPr>
              <a:t>os</a:t>
            </a:r>
            <a:r>
              <a:rPr lang="en-US" sz="3300" dirty="0">
                <a:solidFill>
                  <a:srgbClr val="000000"/>
                </a:solidFill>
                <a:latin typeface="Open Sans"/>
                <a:ea typeface="Open Sans"/>
                <a:cs typeface="Open Sans"/>
                <a:sym typeface="Open Sans"/>
              </a:rPr>
              <a:t> </a:t>
            </a:r>
            <a:r>
              <a:rPr lang="en-US" sz="3300" dirty="0" err="1">
                <a:solidFill>
                  <a:srgbClr val="000000"/>
                </a:solidFill>
                <a:latin typeface="Open Sans"/>
                <a:ea typeface="Open Sans"/>
                <a:cs typeface="Open Sans"/>
                <a:sym typeface="Open Sans"/>
              </a:rPr>
              <a:t>serviços</a:t>
            </a:r>
            <a:r>
              <a:rPr lang="en-US" sz="3300" dirty="0">
                <a:solidFill>
                  <a:srgbClr val="000000"/>
                </a:solidFill>
                <a:latin typeface="Open Sans"/>
                <a:ea typeface="Open Sans"/>
                <a:cs typeface="Open Sans"/>
                <a:sym typeface="Open Sans"/>
              </a:rPr>
              <a:t> de campo e </a:t>
            </a:r>
            <a:r>
              <a:rPr lang="en-US" sz="3300" dirty="0" err="1">
                <a:solidFill>
                  <a:srgbClr val="000000"/>
                </a:solidFill>
                <a:latin typeface="Open Sans"/>
                <a:ea typeface="Open Sans"/>
                <a:cs typeface="Open Sans"/>
                <a:sym typeface="Open Sans"/>
              </a:rPr>
              <a:t>processamento</a:t>
            </a:r>
            <a:r>
              <a:rPr lang="en-US" sz="3300" dirty="0">
                <a:solidFill>
                  <a:srgbClr val="000000"/>
                </a:solidFill>
                <a:latin typeface="Open Sans"/>
                <a:ea typeface="Open Sans"/>
                <a:cs typeface="Open Sans"/>
                <a:sym typeface="Open Sans"/>
              </a:rPr>
              <a:t> dados para </a:t>
            </a:r>
            <a:r>
              <a:rPr lang="en-US" sz="3300" dirty="0" err="1">
                <a:solidFill>
                  <a:srgbClr val="000000"/>
                </a:solidFill>
                <a:latin typeface="Open Sans"/>
                <a:ea typeface="Open Sans"/>
                <a:cs typeface="Open Sans"/>
                <a:sym typeface="Open Sans"/>
              </a:rPr>
              <a:t>cada</a:t>
            </a:r>
            <a:r>
              <a:rPr lang="en-US" sz="3300" dirty="0">
                <a:solidFill>
                  <a:srgbClr val="000000"/>
                </a:solidFill>
                <a:latin typeface="Open Sans"/>
                <a:ea typeface="Open Sans"/>
                <a:cs typeface="Open Sans"/>
                <a:sym typeface="Open Sans"/>
              </a:rPr>
              <a:t> </a:t>
            </a:r>
            <a:r>
              <a:rPr lang="en-US" sz="3300" dirty="0" err="1">
                <a:solidFill>
                  <a:srgbClr val="000000"/>
                </a:solidFill>
                <a:latin typeface="Open Sans"/>
                <a:ea typeface="Open Sans"/>
                <a:cs typeface="Open Sans"/>
                <a:sym typeface="Open Sans"/>
              </a:rPr>
              <a:t>empreendimento</a:t>
            </a:r>
            <a:r>
              <a:rPr lang="en-US" sz="3300" dirty="0">
                <a:solidFill>
                  <a:srgbClr val="000000"/>
                </a:solidFill>
                <a:latin typeface="Open Sans"/>
                <a:ea typeface="Open Sans"/>
                <a:cs typeface="Open Sans"/>
                <a:sym typeface="Open Sans"/>
              </a:rPr>
              <a:t>. </a:t>
            </a:r>
          </a:p>
          <a:p>
            <a:pPr algn="ctr">
              <a:lnSpc>
                <a:spcPts val="4620"/>
              </a:lnSpc>
            </a:pPr>
            <a:endParaRPr lang="en-US" sz="3300" dirty="0">
              <a:solidFill>
                <a:srgbClr val="000000"/>
              </a:solidFill>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363345" y="-647444"/>
            <a:ext cx="18994373" cy="2857470"/>
            <a:chOff x="0" y="0"/>
            <a:chExt cx="5002633" cy="752585"/>
          </a:xfrm>
        </p:grpSpPr>
        <p:sp>
          <p:nvSpPr>
            <p:cNvPr id="4" name="Freeform 4"/>
            <p:cNvSpPr/>
            <p:nvPr/>
          </p:nvSpPr>
          <p:spPr>
            <a:xfrm>
              <a:off x="0" y="0"/>
              <a:ext cx="5002633" cy="752585"/>
            </a:xfrm>
            <a:custGeom>
              <a:avLst/>
              <a:gdLst/>
              <a:ahLst/>
              <a:cxnLst/>
              <a:rect l="l" t="t" r="r" b="b"/>
              <a:pathLst>
                <a:path w="5002633" h="752585">
                  <a:moveTo>
                    <a:pt x="0" y="0"/>
                  </a:moveTo>
                  <a:lnTo>
                    <a:pt x="5002633" y="0"/>
                  </a:lnTo>
                  <a:lnTo>
                    <a:pt x="5002633" y="752585"/>
                  </a:lnTo>
                  <a:lnTo>
                    <a:pt x="0" y="752585"/>
                  </a:lnTo>
                  <a:close/>
                </a:path>
              </a:pathLst>
            </a:custGeom>
            <a:solidFill>
              <a:srgbClr val="D07E38"/>
            </a:solidFill>
          </p:spPr>
        </p:sp>
        <p:sp>
          <p:nvSpPr>
            <p:cNvPr id="5" name="TextBox 5"/>
            <p:cNvSpPr txBox="1"/>
            <p:nvPr/>
          </p:nvSpPr>
          <p:spPr>
            <a:xfrm>
              <a:off x="0" y="-19050"/>
              <a:ext cx="5002633" cy="771635"/>
            </a:xfrm>
            <a:prstGeom prst="rect">
              <a:avLst/>
            </a:prstGeom>
          </p:spPr>
          <p:txBody>
            <a:bodyPr lIns="50800" tIns="50800" rIns="50800" bIns="50800" rtlCol="0" anchor="ctr"/>
            <a:lstStyle/>
            <a:p>
              <a:pPr algn="ctr">
                <a:lnSpc>
                  <a:spcPts val="2859"/>
                </a:lnSpc>
              </a:pPr>
              <a:endParaRPr/>
            </a:p>
            <a:p>
              <a:pPr algn="ctr">
                <a:lnSpc>
                  <a:spcPts val="2859"/>
                </a:lnSpc>
              </a:pPr>
              <a:endParaRPr/>
            </a:p>
          </p:txBody>
        </p:sp>
      </p:grpSp>
      <p:sp>
        <p:nvSpPr>
          <p:cNvPr id="6" name="TextBox 6"/>
          <p:cNvSpPr txBox="1"/>
          <p:nvPr/>
        </p:nvSpPr>
        <p:spPr>
          <a:xfrm>
            <a:off x="2006305" y="117404"/>
            <a:ext cx="14255074" cy="1546368"/>
          </a:xfrm>
          <a:prstGeom prst="rect">
            <a:avLst/>
          </a:prstGeom>
        </p:spPr>
        <p:txBody>
          <a:bodyPr lIns="0" tIns="0" rIns="0" bIns="0" rtlCol="0" anchor="t">
            <a:spAutoFit/>
          </a:bodyPr>
          <a:lstStyle/>
          <a:p>
            <a:pPr marL="0" lvl="0" indent="0" algn="ctr">
              <a:lnSpc>
                <a:spcPts val="11502"/>
              </a:lnSpc>
              <a:spcBef>
                <a:spcPct val="0"/>
              </a:spcBef>
            </a:pPr>
            <a:r>
              <a:rPr lang="en-US" sz="8335" spc="816">
                <a:solidFill>
                  <a:srgbClr val="FFFFFF"/>
                </a:solidFill>
                <a:latin typeface="Codec Pro ExtraBold"/>
                <a:ea typeface="Codec Pro ExtraBold"/>
                <a:cs typeface="Codec Pro ExtraBold"/>
                <a:sym typeface="Codec Pro ExtraBold"/>
              </a:rPr>
              <a:t>OBSERVAÇÕES GERAIS</a:t>
            </a:r>
          </a:p>
        </p:txBody>
      </p:sp>
      <p:sp>
        <p:nvSpPr>
          <p:cNvPr id="7" name="TextBox 7"/>
          <p:cNvSpPr txBox="1"/>
          <p:nvPr/>
        </p:nvSpPr>
        <p:spPr>
          <a:xfrm>
            <a:off x="238443" y="2616933"/>
            <a:ext cx="17811114" cy="7400922"/>
          </a:xfrm>
          <a:prstGeom prst="rect">
            <a:avLst/>
          </a:prstGeom>
        </p:spPr>
        <p:txBody>
          <a:bodyPr lIns="0" tIns="0" rIns="0" bIns="0" rtlCol="0" anchor="t">
            <a:spAutoFit/>
          </a:bodyPr>
          <a:lstStyle/>
          <a:p>
            <a:pPr algn="ctr">
              <a:lnSpc>
                <a:spcPts val="3141"/>
              </a:lnSpc>
            </a:pPr>
            <a:r>
              <a:rPr lang="en-US" sz="2243">
                <a:solidFill>
                  <a:srgbClr val="000000"/>
                </a:solidFill>
                <a:latin typeface="Open Sans"/>
                <a:ea typeface="Open Sans"/>
                <a:cs typeface="Open Sans"/>
                <a:sym typeface="Open Sans"/>
              </a:rPr>
              <a:t>Não serão penalizados os eventuais atrasos (nas previsões iniciais), decorrentes de adversidades climáticas (chuvas ininterruptas, ventos muito fortes) e outras questões imponderáveis ou impedimentos à realização das coletas de campo, devido a fatores operacionais que sejam de responsabilidade do contratante;</a:t>
            </a:r>
          </a:p>
          <a:p>
            <a:pPr algn="ctr">
              <a:lnSpc>
                <a:spcPts val="3141"/>
              </a:lnSpc>
            </a:pPr>
            <a:endParaRPr lang="en-US" sz="2243">
              <a:solidFill>
                <a:srgbClr val="000000"/>
              </a:solidFill>
              <a:latin typeface="Open Sans"/>
              <a:ea typeface="Open Sans"/>
              <a:cs typeface="Open Sans"/>
              <a:sym typeface="Open Sans"/>
            </a:endParaRPr>
          </a:p>
          <a:p>
            <a:pPr algn="ctr">
              <a:lnSpc>
                <a:spcPts val="3141"/>
              </a:lnSpc>
            </a:pPr>
            <a:r>
              <a:rPr lang="en-US" sz="2243">
                <a:solidFill>
                  <a:srgbClr val="000000"/>
                </a:solidFill>
                <a:latin typeface="Open Sans"/>
                <a:ea typeface="Open Sans"/>
                <a:cs typeface="Open Sans"/>
                <a:sym typeface="Open Sans"/>
              </a:rPr>
              <a:t>A contratante é responsável pela liberação da área para execução dos serviços.</a:t>
            </a:r>
          </a:p>
          <a:p>
            <a:pPr algn="ctr">
              <a:lnSpc>
                <a:spcPts val="3141"/>
              </a:lnSpc>
            </a:pPr>
            <a:r>
              <a:rPr lang="en-US" sz="2243">
                <a:solidFill>
                  <a:srgbClr val="000000"/>
                </a:solidFill>
                <a:latin typeface="Open Sans"/>
                <a:ea typeface="Open Sans"/>
                <a:cs typeface="Open Sans"/>
                <a:sym typeface="Open Sans"/>
              </a:rPr>
              <a:t>Quaisquer outros serviços, que não discriminados nesta, serão objeto de uma nova negociação;</a:t>
            </a:r>
          </a:p>
          <a:p>
            <a:pPr algn="ctr">
              <a:lnSpc>
                <a:spcPts val="3141"/>
              </a:lnSpc>
            </a:pPr>
            <a:endParaRPr lang="en-US" sz="2243">
              <a:solidFill>
                <a:srgbClr val="000000"/>
              </a:solidFill>
              <a:latin typeface="Open Sans"/>
              <a:ea typeface="Open Sans"/>
              <a:cs typeface="Open Sans"/>
              <a:sym typeface="Open Sans"/>
            </a:endParaRPr>
          </a:p>
          <a:p>
            <a:pPr algn="ctr">
              <a:lnSpc>
                <a:spcPts val="3141"/>
              </a:lnSpc>
            </a:pPr>
            <a:endParaRPr lang="en-US" sz="2243">
              <a:solidFill>
                <a:srgbClr val="000000"/>
              </a:solidFill>
              <a:latin typeface="Open Sans"/>
              <a:ea typeface="Open Sans"/>
              <a:cs typeface="Open Sans"/>
              <a:sym typeface="Open Sans"/>
            </a:endParaRPr>
          </a:p>
          <a:p>
            <a:pPr algn="ctr">
              <a:lnSpc>
                <a:spcPts val="3141"/>
              </a:lnSpc>
            </a:pPr>
            <a:endParaRPr lang="en-US" sz="2243">
              <a:solidFill>
                <a:srgbClr val="000000"/>
              </a:solidFill>
              <a:latin typeface="Open Sans"/>
              <a:ea typeface="Open Sans"/>
              <a:cs typeface="Open Sans"/>
              <a:sym typeface="Open Sans"/>
            </a:endParaRPr>
          </a:p>
          <a:p>
            <a:pPr algn="ctr">
              <a:lnSpc>
                <a:spcPts val="3141"/>
              </a:lnSpc>
            </a:pPr>
            <a:endParaRPr lang="en-US" sz="2243">
              <a:solidFill>
                <a:srgbClr val="000000"/>
              </a:solidFill>
              <a:latin typeface="Open Sans"/>
              <a:ea typeface="Open Sans"/>
              <a:cs typeface="Open Sans"/>
              <a:sym typeface="Open Sans"/>
            </a:endParaRPr>
          </a:p>
          <a:p>
            <a:pPr algn="ctr">
              <a:lnSpc>
                <a:spcPts val="3141"/>
              </a:lnSpc>
            </a:pPr>
            <a:endParaRPr lang="en-US" sz="2243">
              <a:solidFill>
                <a:srgbClr val="000000"/>
              </a:solidFill>
              <a:latin typeface="Open Sans"/>
              <a:ea typeface="Open Sans"/>
              <a:cs typeface="Open Sans"/>
              <a:sym typeface="Open Sans"/>
            </a:endParaRPr>
          </a:p>
          <a:p>
            <a:pPr algn="ctr">
              <a:lnSpc>
                <a:spcPts val="3141"/>
              </a:lnSpc>
            </a:pPr>
            <a:endParaRPr lang="en-US" sz="2243">
              <a:solidFill>
                <a:srgbClr val="000000"/>
              </a:solidFill>
              <a:latin typeface="Open Sans"/>
              <a:ea typeface="Open Sans"/>
              <a:cs typeface="Open Sans"/>
              <a:sym typeface="Open Sans"/>
            </a:endParaRPr>
          </a:p>
          <a:p>
            <a:pPr algn="ctr">
              <a:lnSpc>
                <a:spcPts val="3141"/>
              </a:lnSpc>
            </a:pPr>
            <a:endParaRPr lang="en-US" sz="2243">
              <a:solidFill>
                <a:srgbClr val="000000"/>
              </a:solidFill>
              <a:latin typeface="Open Sans"/>
              <a:ea typeface="Open Sans"/>
              <a:cs typeface="Open Sans"/>
              <a:sym typeface="Open Sans"/>
            </a:endParaRPr>
          </a:p>
          <a:p>
            <a:pPr algn="ctr">
              <a:lnSpc>
                <a:spcPts val="3141"/>
              </a:lnSpc>
            </a:pPr>
            <a:endParaRPr lang="en-US" sz="2243">
              <a:solidFill>
                <a:srgbClr val="000000"/>
              </a:solidFill>
              <a:latin typeface="Open Sans"/>
              <a:ea typeface="Open Sans"/>
              <a:cs typeface="Open Sans"/>
              <a:sym typeface="Open Sans"/>
            </a:endParaRPr>
          </a:p>
          <a:p>
            <a:pPr algn="ctr">
              <a:lnSpc>
                <a:spcPts val="3141"/>
              </a:lnSpc>
            </a:pPr>
            <a:endParaRPr lang="en-US" sz="2243">
              <a:solidFill>
                <a:srgbClr val="000000"/>
              </a:solidFill>
              <a:latin typeface="Open Sans"/>
              <a:ea typeface="Open Sans"/>
              <a:cs typeface="Open Sans"/>
              <a:sym typeface="Open Sans"/>
            </a:endParaRPr>
          </a:p>
          <a:p>
            <a:pPr algn="ctr">
              <a:lnSpc>
                <a:spcPts val="3141"/>
              </a:lnSpc>
            </a:pPr>
            <a:r>
              <a:rPr lang="en-US" sz="2243">
                <a:solidFill>
                  <a:srgbClr val="000000"/>
                </a:solidFill>
                <a:latin typeface="Open Sans"/>
                <a:ea typeface="Open Sans"/>
                <a:cs typeface="Open Sans"/>
                <a:sym typeface="Open Sans"/>
              </a:rPr>
              <a:t>______________________________________</a:t>
            </a:r>
          </a:p>
          <a:p>
            <a:pPr algn="ctr">
              <a:lnSpc>
                <a:spcPts val="3141"/>
              </a:lnSpc>
            </a:pPr>
            <a:r>
              <a:rPr lang="en-US" sz="2243">
                <a:solidFill>
                  <a:srgbClr val="000000"/>
                </a:solidFill>
                <a:latin typeface="Open Sans"/>
                <a:ea typeface="Open Sans"/>
                <a:cs typeface="Open Sans"/>
                <a:sym typeface="Open Sans"/>
              </a:rPr>
              <a:t>Marinaldo Gomes dos Santos</a:t>
            </a:r>
          </a:p>
          <a:p>
            <a:pPr algn="ctr">
              <a:lnSpc>
                <a:spcPts val="3141"/>
              </a:lnSpc>
            </a:pPr>
            <a:r>
              <a:rPr lang="en-US" sz="2243">
                <a:solidFill>
                  <a:srgbClr val="000000"/>
                </a:solidFill>
                <a:latin typeface="Open Sans"/>
                <a:ea typeface="Open Sans"/>
                <a:cs typeface="Open Sans"/>
                <a:sym typeface="Open Sans"/>
              </a:rPr>
              <a:t>Eng. Mestre em Geociências</a:t>
            </a:r>
          </a:p>
          <a:p>
            <a:pPr algn="ctr">
              <a:lnSpc>
                <a:spcPts val="2724"/>
              </a:lnSpc>
            </a:pPr>
            <a:endParaRPr lang="en-US" sz="2243">
              <a:solidFill>
                <a:srgbClr val="000000"/>
              </a:solidFill>
              <a:latin typeface="Open Sans"/>
              <a:ea typeface="Open Sans"/>
              <a:cs typeface="Open Sans"/>
              <a:sym typeface="Open Sans"/>
            </a:endParaRPr>
          </a:p>
        </p:txBody>
      </p:sp>
      <p:sp>
        <p:nvSpPr>
          <p:cNvPr id="8" name="Freeform 8"/>
          <p:cNvSpPr/>
          <p:nvPr/>
        </p:nvSpPr>
        <p:spPr>
          <a:xfrm>
            <a:off x="16122777" y="8203768"/>
            <a:ext cx="3806571" cy="2083232"/>
          </a:xfrm>
          <a:custGeom>
            <a:avLst/>
            <a:gdLst/>
            <a:ahLst/>
            <a:cxnLst/>
            <a:rect l="l" t="t" r="r" b="b"/>
            <a:pathLst>
              <a:path w="3806571" h="2083232">
                <a:moveTo>
                  <a:pt x="0" y="0"/>
                </a:moveTo>
                <a:lnTo>
                  <a:pt x="3806571" y="0"/>
                </a:lnTo>
                <a:lnTo>
                  <a:pt x="3806571" y="2083232"/>
                </a:lnTo>
                <a:lnTo>
                  <a:pt x="0" y="20832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TextBox 3"/>
          <p:cNvSpPr txBox="1"/>
          <p:nvPr/>
        </p:nvSpPr>
        <p:spPr>
          <a:xfrm>
            <a:off x="2942116" y="3764758"/>
            <a:ext cx="7681670" cy="879921"/>
          </a:xfrm>
          <a:prstGeom prst="rect">
            <a:avLst/>
          </a:prstGeom>
        </p:spPr>
        <p:txBody>
          <a:bodyPr lIns="0" tIns="0" rIns="0" bIns="0" rtlCol="0" anchor="t">
            <a:spAutoFit/>
          </a:bodyPr>
          <a:lstStyle/>
          <a:p>
            <a:pPr marL="0" lvl="0" indent="0" algn="ctr">
              <a:lnSpc>
                <a:spcPts val="7602"/>
              </a:lnSpc>
            </a:pPr>
            <a:r>
              <a:rPr lang="en-US" sz="4400" b="1" spc="882" dirty="0">
                <a:solidFill>
                  <a:srgbClr val="231F20"/>
                </a:solidFill>
                <a:latin typeface="Codec Pro"/>
                <a:ea typeface="Codec Pro ExtraBold"/>
                <a:cs typeface="Codec Pro ExtraBold"/>
                <a:sym typeface="Codec Pro ExtraBold"/>
              </a:rPr>
              <a:t>A GEOURBE AGRADECE</a:t>
            </a:r>
          </a:p>
        </p:txBody>
      </p:sp>
      <p:grpSp>
        <p:nvGrpSpPr>
          <p:cNvPr id="4" name="Group 4"/>
          <p:cNvGrpSpPr>
            <a:grpSpLocks noChangeAspect="1"/>
          </p:cNvGrpSpPr>
          <p:nvPr/>
        </p:nvGrpSpPr>
        <p:grpSpPr>
          <a:xfrm>
            <a:off x="9684427" y="0"/>
            <a:ext cx="8603573" cy="10287000"/>
            <a:chOff x="0" y="0"/>
            <a:chExt cx="8603361" cy="10286746"/>
          </a:xfrm>
        </p:grpSpPr>
        <p:sp>
          <p:nvSpPr>
            <p:cNvPr id="5" name="Freeform 5"/>
            <p:cNvSpPr/>
            <p:nvPr/>
          </p:nvSpPr>
          <p:spPr>
            <a:xfrm>
              <a:off x="-2794" y="-128"/>
              <a:ext cx="8606155" cy="10286874"/>
            </a:xfrm>
            <a:custGeom>
              <a:avLst/>
              <a:gdLst/>
              <a:ahLst/>
              <a:cxnLst/>
              <a:rect l="l" t="t" r="r" b="b"/>
              <a:pathLst>
                <a:path w="8606155" h="10286874">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3"/>
              <a:stretch>
                <a:fillRect l="-9783" r="-9783"/>
              </a:stretch>
            </a:blipFill>
          </p:spPr>
        </p:sp>
      </p:grpSp>
      <p:grpSp>
        <p:nvGrpSpPr>
          <p:cNvPr id="6" name="Group 6"/>
          <p:cNvGrpSpPr/>
          <p:nvPr/>
        </p:nvGrpSpPr>
        <p:grpSpPr>
          <a:xfrm rot="826432">
            <a:off x="-18353104" y="-3567159"/>
            <a:ext cx="21026341" cy="12831921"/>
            <a:chOff x="0" y="0"/>
            <a:chExt cx="5537802" cy="3379601"/>
          </a:xfrm>
        </p:grpSpPr>
        <p:sp>
          <p:nvSpPr>
            <p:cNvPr id="7" name="Freeform 7"/>
            <p:cNvSpPr/>
            <p:nvPr/>
          </p:nvSpPr>
          <p:spPr>
            <a:xfrm>
              <a:off x="0" y="0"/>
              <a:ext cx="5537802" cy="3379601"/>
            </a:xfrm>
            <a:custGeom>
              <a:avLst/>
              <a:gdLst/>
              <a:ahLst/>
              <a:cxnLst/>
              <a:rect l="l" t="t" r="r" b="b"/>
              <a:pathLst>
                <a:path w="5537802" h="3379601">
                  <a:moveTo>
                    <a:pt x="0" y="0"/>
                  </a:moveTo>
                  <a:lnTo>
                    <a:pt x="5537802" y="0"/>
                  </a:lnTo>
                  <a:lnTo>
                    <a:pt x="5537802" y="3379601"/>
                  </a:lnTo>
                  <a:lnTo>
                    <a:pt x="0" y="3379601"/>
                  </a:lnTo>
                  <a:close/>
                </a:path>
              </a:pathLst>
            </a:custGeom>
            <a:solidFill>
              <a:srgbClr val="EE7D1A"/>
            </a:solidFill>
          </p:spPr>
        </p:sp>
        <p:sp>
          <p:nvSpPr>
            <p:cNvPr id="8" name="TextBox 8"/>
            <p:cNvSpPr txBox="1"/>
            <p:nvPr/>
          </p:nvSpPr>
          <p:spPr>
            <a:xfrm>
              <a:off x="0" y="-19050"/>
              <a:ext cx="5537802" cy="3398651"/>
            </a:xfrm>
            <a:prstGeom prst="rect">
              <a:avLst/>
            </a:prstGeom>
          </p:spPr>
          <p:txBody>
            <a:bodyPr lIns="50800" tIns="50800" rIns="50800" bIns="50800" rtlCol="0" anchor="ctr"/>
            <a:lstStyle/>
            <a:p>
              <a:pPr algn="ctr">
                <a:lnSpc>
                  <a:spcPts val="2859"/>
                </a:lnSpc>
              </a:pPr>
              <a:endParaRPr/>
            </a:p>
          </p:txBody>
        </p:sp>
      </p:grpSp>
      <p:grpSp>
        <p:nvGrpSpPr>
          <p:cNvPr id="9" name="Group 9"/>
          <p:cNvGrpSpPr/>
          <p:nvPr/>
        </p:nvGrpSpPr>
        <p:grpSpPr>
          <a:xfrm rot="773821">
            <a:off x="10036024" y="4365564"/>
            <a:ext cx="313833" cy="8482349"/>
            <a:chOff x="0" y="0"/>
            <a:chExt cx="82656" cy="2234034"/>
          </a:xfrm>
        </p:grpSpPr>
        <p:sp>
          <p:nvSpPr>
            <p:cNvPr id="10" name="Freeform 10"/>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D07E38"/>
            </a:solidFill>
          </p:spPr>
        </p:sp>
        <p:sp>
          <p:nvSpPr>
            <p:cNvPr id="11" name="TextBox 11"/>
            <p:cNvSpPr txBox="1"/>
            <p:nvPr/>
          </p:nvSpPr>
          <p:spPr>
            <a:xfrm>
              <a:off x="0" y="-19050"/>
              <a:ext cx="82656" cy="2253084"/>
            </a:xfrm>
            <a:prstGeom prst="rect">
              <a:avLst/>
            </a:prstGeom>
          </p:spPr>
          <p:txBody>
            <a:bodyPr lIns="50800" tIns="50800" rIns="50800" bIns="50800" rtlCol="0" anchor="ctr"/>
            <a:lstStyle/>
            <a:p>
              <a:pPr algn="ctr">
                <a:lnSpc>
                  <a:spcPts val="2859"/>
                </a:lnSpc>
              </a:pPr>
              <a:endParaRPr/>
            </a:p>
          </p:txBody>
        </p:sp>
      </p:grpSp>
      <p:grpSp>
        <p:nvGrpSpPr>
          <p:cNvPr id="12" name="Group 12"/>
          <p:cNvGrpSpPr/>
          <p:nvPr/>
        </p:nvGrpSpPr>
        <p:grpSpPr>
          <a:xfrm rot="773821">
            <a:off x="3741572" y="-4834013"/>
            <a:ext cx="313833" cy="8482349"/>
            <a:chOff x="0" y="0"/>
            <a:chExt cx="82656" cy="2234034"/>
          </a:xfrm>
        </p:grpSpPr>
        <p:sp>
          <p:nvSpPr>
            <p:cNvPr id="13" name="Freeform 13"/>
            <p:cNvSpPr/>
            <p:nvPr/>
          </p:nvSpPr>
          <p:spPr>
            <a:xfrm>
              <a:off x="0" y="0"/>
              <a:ext cx="82656" cy="2234034"/>
            </a:xfrm>
            <a:custGeom>
              <a:avLst/>
              <a:gdLst/>
              <a:ahLst/>
              <a:cxnLst/>
              <a:rect l="l" t="t" r="r" b="b"/>
              <a:pathLst>
                <a:path w="82656" h="2234034">
                  <a:moveTo>
                    <a:pt x="0" y="0"/>
                  </a:moveTo>
                  <a:lnTo>
                    <a:pt x="82656" y="0"/>
                  </a:lnTo>
                  <a:lnTo>
                    <a:pt x="82656" y="2234034"/>
                  </a:lnTo>
                  <a:lnTo>
                    <a:pt x="0" y="2234034"/>
                  </a:lnTo>
                  <a:close/>
                </a:path>
              </a:pathLst>
            </a:custGeom>
            <a:solidFill>
              <a:srgbClr val="D07E38"/>
            </a:solidFill>
          </p:spPr>
        </p:sp>
        <p:sp>
          <p:nvSpPr>
            <p:cNvPr id="14" name="TextBox 14"/>
            <p:cNvSpPr txBox="1"/>
            <p:nvPr/>
          </p:nvSpPr>
          <p:spPr>
            <a:xfrm>
              <a:off x="0" y="-19050"/>
              <a:ext cx="82656" cy="2253084"/>
            </a:xfrm>
            <a:prstGeom prst="rect">
              <a:avLst/>
            </a:prstGeom>
          </p:spPr>
          <p:txBody>
            <a:bodyPr lIns="50800" tIns="50800" rIns="50800" bIns="50800" rtlCol="0" anchor="ctr"/>
            <a:lstStyle/>
            <a:p>
              <a:pPr algn="ctr">
                <a:lnSpc>
                  <a:spcPts val="2859"/>
                </a:lnSpc>
              </a:pPr>
              <a:endParaRPr/>
            </a:p>
          </p:txBody>
        </p:sp>
      </p:grpSp>
      <p:sp>
        <p:nvSpPr>
          <p:cNvPr id="15" name="TextBox 15"/>
          <p:cNvSpPr txBox="1"/>
          <p:nvPr/>
        </p:nvSpPr>
        <p:spPr>
          <a:xfrm>
            <a:off x="4412211" y="7485884"/>
            <a:ext cx="5857379" cy="356805"/>
          </a:xfrm>
          <a:prstGeom prst="rect">
            <a:avLst/>
          </a:prstGeom>
        </p:spPr>
        <p:txBody>
          <a:bodyPr lIns="0" tIns="0" rIns="0" bIns="0" rtlCol="0" anchor="t">
            <a:spAutoFit/>
          </a:bodyPr>
          <a:lstStyle/>
          <a:p>
            <a:pPr algn="l">
              <a:lnSpc>
                <a:spcPts val="2908"/>
              </a:lnSpc>
            </a:pPr>
            <a:r>
              <a:rPr lang="en-US" sz="2077">
                <a:solidFill>
                  <a:srgbClr val="000000"/>
                </a:solidFill>
                <a:latin typeface="Open Sauce"/>
                <a:ea typeface="Open Sauce"/>
                <a:cs typeface="Open Sauce"/>
                <a:sym typeface="Open Sauce"/>
              </a:rPr>
              <a:t>www.geourbe.com</a:t>
            </a:r>
          </a:p>
        </p:txBody>
      </p:sp>
      <p:sp>
        <p:nvSpPr>
          <p:cNvPr id="16" name="TextBox 16"/>
          <p:cNvSpPr txBox="1"/>
          <p:nvPr/>
        </p:nvSpPr>
        <p:spPr>
          <a:xfrm>
            <a:off x="4412211" y="6974113"/>
            <a:ext cx="5857379" cy="356805"/>
          </a:xfrm>
          <a:prstGeom prst="rect">
            <a:avLst/>
          </a:prstGeom>
        </p:spPr>
        <p:txBody>
          <a:bodyPr lIns="0" tIns="0" rIns="0" bIns="0" rtlCol="0" anchor="t">
            <a:spAutoFit/>
          </a:bodyPr>
          <a:lstStyle/>
          <a:p>
            <a:pPr algn="l">
              <a:lnSpc>
                <a:spcPts val="2908"/>
              </a:lnSpc>
            </a:pPr>
            <a:r>
              <a:rPr lang="en-US" sz="2077" u="sng">
                <a:solidFill>
                  <a:srgbClr val="000000"/>
                </a:solidFill>
                <a:latin typeface="Open Sauce"/>
                <a:ea typeface="Open Sauce"/>
                <a:cs typeface="Open Sauce"/>
                <a:sym typeface="Open Sauce"/>
                <a:hlinkClick r:id="rId4" tooltip="mailto:contato@geourbe.com.br"/>
              </a:rPr>
              <a:t>contato@geourbe.com.br</a:t>
            </a:r>
          </a:p>
        </p:txBody>
      </p:sp>
      <p:sp>
        <p:nvSpPr>
          <p:cNvPr id="17" name="TextBox 17"/>
          <p:cNvSpPr txBox="1"/>
          <p:nvPr/>
        </p:nvSpPr>
        <p:spPr>
          <a:xfrm>
            <a:off x="4412211" y="7978108"/>
            <a:ext cx="4270473" cy="718755"/>
          </a:xfrm>
          <a:prstGeom prst="rect">
            <a:avLst/>
          </a:prstGeom>
        </p:spPr>
        <p:txBody>
          <a:bodyPr lIns="0" tIns="0" rIns="0" bIns="0" rtlCol="0" anchor="t">
            <a:spAutoFit/>
          </a:bodyPr>
          <a:lstStyle/>
          <a:p>
            <a:pPr algn="l">
              <a:lnSpc>
                <a:spcPts val="2908"/>
              </a:lnSpc>
            </a:pPr>
            <a:r>
              <a:rPr lang="en-US" sz="2077">
                <a:solidFill>
                  <a:srgbClr val="000000"/>
                </a:solidFill>
                <a:latin typeface="Open Sauce"/>
                <a:ea typeface="Open Sauce"/>
                <a:cs typeface="Open Sauce"/>
                <a:sym typeface="Open Sauce"/>
              </a:rPr>
              <a:t>Rua Aléssio Zomignani, 70 – Vila Joana, Jundiaí – SP, 13216-050</a:t>
            </a:r>
          </a:p>
        </p:txBody>
      </p:sp>
      <p:sp>
        <p:nvSpPr>
          <p:cNvPr id="18" name="TextBox 18"/>
          <p:cNvSpPr txBox="1"/>
          <p:nvPr/>
        </p:nvSpPr>
        <p:spPr>
          <a:xfrm>
            <a:off x="4412211" y="6504702"/>
            <a:ext cx="2370741" cy="718755"/>
          </a:xfrm>
          <a:prstGeom prst="rect">
            <a:avLst/>
          </a:prstGeom>
        </p:spPr>
        <p:txBody>
          <a:bodyPr lIns="0" tIns="0" rIns="0" bIns="0" rtlCol="0" anchor="t">
            <a:spAutoFit/>
          </a:bodyPr>
          <a:lstStyle/>
          <a:p>
            <a:pPr algn="l">
              <a:lnSpc>
                <a:spcPts val="2908"/>
              </a:lnSpc>
            </a:pPr>
            <a:r>
              <a:rPr lang="en-US" sz="2077">
                <a:solidFill>
                  <a:srgbClr val="000000"/>
                </a:solidFill>
                <a:latin typeface="Open Sauce"/>
                <a:ea typeface="Open Sauce"/>
                <a:cs typeface="Open Sauce"/>
                <a:sym typeface="Open Sauce"/>
              </a:rPr>
              <a:t>(11) 3308-5555</a:t>
            </a:r>
          </a:p>
          <a:p>
            <a:pPr algn="l">
              <a:lnSpc>
                <a:spcPts val="2908"/>
              </a:lnSpc>
            </a:pPr>
            <a:endParaRPr lang="en-US" sz="2077">
              <a:solidFill>
                <a:srgbClr val="000000"/>
              </a:solidFill>
              <a:latin typeface="Open Sauce"/>
              <a:ea typeface="Open Sauce"/>
              <a:cs typeface="Open Sauce"/>
              <a:sym typeface="Open Sauce"/>
            </a:endParaRPr>
          </a:p>
        </p:txBody>
      </p:sp>
      <p:sp>
        <p:nvSpPr>
          <p:cNvPr id="19" name="Freeform 19"/>
          <p:cNvSpPr/>
          <p:nvPr/>
        </p:nvSpPr>
        <p:spPr>
          <a:xfrm>
            <a:off x="3876961" y="8015771"/>
            <a:ext cx="384955" cy="384955"/>
          </a:xfrm>
          <a:custGeom>
            <a:avLst/>
            <a:gdLst/>
            <a:ahLst/>
            <a:cxnLst/>
            <a:rect l="l" t="t" r="r" b="b"/>
            <a:pathLst>
              <a:path w="384955" h="384955">
                <a:moveTo>
                  <a:pt x="0" y="0"/>
                </a:moveTo>
                <a:lnTo>
                  <a:pt x="384955" y="0"/>
                </a:lnTo>
                <a:lnTo>
                  <a:pt x="384955" y="384955"/>
                </a:lnTo>
                <a:lnTo>
                  <a:pt x="0" y="38495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0" name="Freeform 20"/>
          <p:cNvSpPr/>
          <p:nvPr/>
        </p:nvSpPr>
        <p:spPr>
          <a:xfrm>
            <a:off x="3876961" y="7021738"/>
            <a:ext cx="384955" cy="384955"/>
          </a:xfrm>
          <a:custGeom>
            <a:avLst/>
            <a:gdLst/>
            <a:ahLst/>
            <a:cxnLst/>
            <a:rect l="l" t="t" r="r" b="b"/>
            <a:pathLst>
              <a:path w="384955" h="384955">
                <a:moveTo>
                  <a:pt x="0" y="0"/>
                </a:moveTo>
                <a:lnTo>
                  <a:pt x="384955" y="0"/>
                </a:lnTo>
                <a:lnTo>
                  <a:pt x="384955" y="384955"/>
                </a:lnTo>
                <a:lnTo>
                  <a:pt x="0" y="38495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1" name="Freeform 21"/>
          <p:cNvSpPr/>
          <p:nvPr/>
        </p:nvSpPr>
        <p:spPr>
          <a:xfrm>
            <a:off x="3876961" y="7533509"/>
            <a:ext cx="384783" cy="384955"/>
          </a:xfrm>
          <a:custGeom>
            <a:avLst/>
            <a:gdLst/>
            <a:ahLst/>
            <a:cxnLst/>
            <a:rect l="l" t="t" r="r" b="b"/>
            <a:pathLst>
              <a:path w="384783" h="384955">
                <a:moveTo>
                  <a:pt x="0" y="0"/>
                </a:moveTo>
                <a:lnTo>
                  <a:pt x="384783" y="0"/>
                </a:lnTo>
                <a:lnTo>
                  <a:pt x="384783" y="384955"/>
                </a:lnTo>
                <a:lnTo>
                  <a:pt x="0" y="384955"/>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22" name="Freeform 22"/>
          <p:cNvSpPr/>
          <p:nvPr/>
        </p:nvSpPr>
        <p:spPr>
          <a:xfrm>
            <a:off x="3876961" y="6536839"/>
            <a:ext cx="384955" cy="384955"/>
          </a:xfrm>
          <a:custGeom>
            <a:avLst/>
            <a:gdLst/>
            <a:ahLst/>
            <a:cxnLst/>
            <a:rect l="l" t="t" r="r" b="b"/>
            <a:pathLst>
              <a:path w="384955" h="384955">
                <a:moveTo>
                  <a:pt x="0" y="0"/>
                </a:moveTo>
                <a:lnTo>
                  <a:pt x="384955" y="0"/>
                </a:lnTo>
                <a:lnTo>
                  <a:pt x="384955" y="384955"/>
                </a:lnTo>
                <a:lnTo>
                  <a:pt x="0" y="384955"/>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sp>
      <p:sp>
        <p:nvSpPr>
          <p:cNvPr id="23" name="TextBox 23"/>
          <p:cNvSpPr txBox="1"/>
          <p:nvPr/>
        </p:nvSpPr>
        <p:spPr>
          <a:xfrm>
            <a:off x="3529584" y="5998322"/>
            <a:ext cx="5857379" cy="434466"/>
          </a:xfrm>
          <a:prstGeom prst="rect">
            <a:avLst/>
          </a:prstGeom>
        </p:spPr>
        <p:txBody>
          <a:bodyPr lIns="0" tIns="0" rIns="0" bIns="0" rtlCol="0" anchor="t">
            <a:spAutoFit/>
          </a:bodyPr>
          <a:lstStyle/>
          <a:p>
            <a:pPr algn="l">
              <a:lnSpc>
                <a:spcPts val="3468"/>
              </a:lnSpc>
            </a:pPr>
            <a:r>
              <a:rPr lang="en-US" sz="2477" b="1">
                <a:solidFill>
                  <a:srgbClr val="000000"/>
                </a:solidFill>
                <a:latin typeface="Montserrat Light Bold"/>
                <a:ea typeface="Montserrat Light Bold"/>
                <a:cs typeface="Montserrat Light Bold"/>
                <a:sym typeface="Montserrat Light Bold"/>
              </a:rPr>
              <a:t>Contato</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6384715" y="9009597"/>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543050" y="-558218"/>
            <a:ext cx="3086100" cy="11299900"/>
            <a:chOff x="0" y="0"/>
            <a:chExt cx="812800" cy="2976105"/>
          </a:xfrm>
        </p:grpSpPr>
        <p:sp>
          <p:nvSpPr>
            <p:cNvPr id="4" name="Freeform 4"/>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D07E38"/>
            </a:solidFill>
          </p:spPr>
        </p:sp>
        <p:sp>
          <p:nvSpPr>
            <p:cNvPr id="5" name="TextBox 5"/>
            <p:cNvSpPr txBox="1"/>
            <p:nvPr/>
          </p:nvSpPr>
          <p:spPr>
            <a:xfrm>
              <a:off x="0" y="-19050"/>
              <a:ext cx="812800" cy="2995155"/>
            </a:xfrm>
            <a:prstGeom prst="rect">
              <a:avLst/>
            </a:prstGeom>
          </p:spPr>
          <p:txBody>
            <a:bodyPr lIns="50800" tIns="50800" rIns="50800" bIns="50800" rtlCol="0" anchor="ctr"/>
            <a:lstStyle/>
            <a:p>
              <a:pPr algn="ctr">
                <a:lnSpc>
                  <a:spcPts val="2859"/>
                </a:lnSpc>
              </a:pPr>
              <a:endParaRPr/>
            </a:p>
          </p:txBody>
        </p:sp>
      </p:grpSp>
      <p:grpSp>
        <p:nvGrpSpPr>
          <p:cNvPr id="6" name="Group 6"/>
          <p:cNvGrpSpPr/>
          <p:nvPr/>
        </p:nvGrpSpPr>
        <p:grpSpPr>
          <a:xfrm>
            <a:off x="1227773" y="4163622"/>
            <a:ext cx="110236" cy="2818996"/>
            <a:chOff x="0" y="0"/>
            <a:chExt cx="26312" cy="672855"/>
          </a:xfrm>
        </p:grpSpPr>
        <p:sp>
          <p:nvSpPr>
            <p:cNvPr id="7" name="Freeform 7"/>
            <p:cNvSpPr/>
            <p:nvPr/>
          </p:nvSpPr>
          <p:spPr>
            <a:xfrm>
              <a:off x="0" y="0"/>
              <a:ext cx="26312" cy="672855"/>
            </a:xfrm>
            <a:custGeom>
              <a:avLst/>
              <a:gdLst/>
              <a:ahLst/>
              <a:cxnLst/>
              <a:rect l="l" t="t" r="r" b="b"/>
              <a:pathLst>
                <a:path w="26312" h="672855">
                  <a:moveTo>
                    <a:pt x="0" y="0"/>
                  </a:moveTo>
                  <a:lnTo>
                    <a:pt x="26312" y="0"/>
                  </a:lnTo>
                  <a:lnTo>
                    <a:pt x="26312" y="672855"/>
                  </a:lnTo>
                  <a:lnTo>
                    <a:pt x="0" y="672855"/>
                  </a:lnTo>
                  <a:close/>
                </a:path>
              </a:pathLst>
            </a:custGeom>
            <a:solidFill>
              <a:srgbClr val="FFFFFF"/>
            </a:solidFill>
          </p:spPr>
        </p:sp>
        <p:sp>
          <p:nvSpPr>
            <p:cNvPr id="8" name="TextBox 8"/>
            <p:cNvSpPr txBox="1"/>
            <p:nvPr/>
          </p:nvSpPr>
          <p:spPr>
            <a:xfrm>
              <a:off x="0" y="-19050"/>
              <a:ext cx="26312" cy="691905"/>
            </a:xfrm>
            <a:prstGeom prst="rect">
              <a:avLst/>
            </a:prstGeom>
          </p:spPr>
          <p:txBody>
            <a:bodyPr lIns="50800" tIns="50800" rIns="50800" bIns="50800" rtlCol="0" anchor="ctr"/>
            <a:lstStyle/>
            <a:p>
              <a:pPr algn="ctr">
                <a:lnSpc>
                  <a:spcPts val="2859"/>
                </a:lnSpc>
              </a:pPr>
              <a:endParaRPr/>
            </a:p>
          </p:txBody>
        </p:sp>
      </p:grpSp>
      <p:sp>
        <p:nvSpPr>
          <p:cNvPr id="9" name="Freeform 9"/>
          <p:cNvSpPr/>
          <p:nvPr/>
        </p:nvSpPr>
        <p:spPr>
          <a:xfrm>
            <a:off x="-2777871" y="-207071"/>
            <a:ext cx="3806571" cy="2083232"/>
          </a:xfrm>
          <a:custGeom>
            <a:avLst/>
            <a:gdLst/>
            <a:ahLst/>
            <a:cxnLst/>
            <a:rect l="l" t="t" r="r" b="b"/>
            <a:pathLst>
              <a:path w="3806571" h="2083232">
                <a:moveTo>
                  <a:pt x="0" y="0"/>
                </a:moveTo>
                <a:lnTo>
                  <a:pt x="3806571" y="0"/>
                </a:lnTo>
                <a:lnTo>
                  <a:pt x="3806571" y="2083233"/>
                </a:lnTo>
                <a:lnTo>
                  <a:pt x="0" y="20832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6420639" y="468213"/>
            <a:ext cx="1407948" cy="1407948"/>
          </a:xfrm>
          <a:custGeom>
            <a:avLst/>
            <a:gdLst/>
            <a:ahLst/>
            <a:cxnLst/>
            <a:rect l="l" t="t" r="r" b="b"/>
            <a:pathLst>
              <a:path w="1407948" h="1407948">
                <a:moveTo>
                  <a:pt x="0" y="0"/>
                </a:moveTo>
                <a:lnTo>
                  <a:pt x="1407948" y="0"/>
                </a:lnTo>
                <a:lnTo>
                  <a:pt x="1407948" y="1407949"/>
                </a:lnTo>
                <a:lnTo>
                  <a:pt x="0" y="1407949"/>
                </a:lnTo>
                <a:lnTo>
                  <a:pt x="0" y="0"/>
                </a:lnTo>
                <a:close/>
              </a:path>
            </a:pathLst>
          </a:custGeom>
          <a:blipFill>
            <a:blip r:embed="rId6"/>
            <a:stretch>
              <a:fillRect/>
            </a:stretch>
          </a:blipFill>
        </p:spPr>
      </p:sp>
      <p:sp>
        <p:nvSpPr>
          <p:cNvPr id="11" name="TextBox 11"/>
          <p:cNvSpPr txBox="1"/>
          <p:nvPr/>
        </p:nvSpPr>
        <p:spPr>
          <a:xfrm>
            <a:off x="2291898" y="882171"/>
            <a:ext cx="14492082" cy="3474340"/>
          </a:xfrm>
          <a:prstGeom prst="rect">
            <a:avLst/>
          </a:prstGeom>
        </p:spPr>
        <p:txBody>
          <a:bodyPr lIns="0" tIns="0" rIns="0" bIns="0" rtlCol="0" anchor="t">
            <a:spAutoFit/>
          </a:bodyPr>
          <a:lstStyle/>
          <a:p>
            <a:pPr algn="ctr">
              <a:lnSpc>
                <a:spcPts val="6528"/>
              </a:lnSpc>
            </a:pPr>
            <a:r>
              <a:rPr lang="en-US" sz="6800">
                <a:solidFill>
                  <a:srgbClr val="1A0704"/>
                </a:solidFill>
                <a:latin typeface="Codec Pro ExtraBold"/>
                <a:ea typeface="Codec Pro ExtraBold"/>
                <a:cs typeface="Codec Pro ExtraBold"/>
                <a:sym typeface="Codec Pro ExtraBold"/>
              </a:rPr>
              <a:t>CONTRATAÇÃO DE SERVIÇOS ESPECIALIZADOS PARA, AEROLEVANTAMENTO E GERAÇÃO DE PLANTA GEORREFERENCIADA</a:t>
            </a:r>
          </a:p>
        </p:txBody>
      </p:sp>
      <p:sp>
        <p:nvSpPr>
          <p:cNvPr id="12" name="TextBox 12"/>
          <p:cNvSpPr txBox="1"/>
          <p:nvPr/>
        </p:nvSpPr>
        <p:spPr>
          <a:xfrm>
            <a:off x="2714696" y="5487395"/>
            <a:ext cx="5001349" cy="1092835"/>
          </a:xfrm>
          <a:prstGeom prst="rect">
            <a:avLst/>
          </a:prstGeom>
        </p:spPr>
        <p:txBody>
          <a:bodyPr lIns="0" tIns="0" rIns="0" bIns="0" rtlCol="0" anchor="t">
            <a:spAutoFit/>
          </a:bodyPr>
          <a:lstStyle/>
          <a:p>
            <a:pPr algn="ctr">
              <a:lnSpc>
                <a:spcPts val="4159"/>
              </a:lnSpc>
              <a:spcBef>
                <a:spcPct val="0"/>
              </a:spcBef>
            </a:pPr>
            <a:r>
              <a:rPr lang="en-US" sz="3199">
                <a:solidFill>
                  <a:srgbClr val="1A0704"/>
                </a:solidFill>
                <a:latin typeface="Codec Pro"/>
                <a:ea typeface="Codec Pro"/>
                <a:cs typeface="Codec Pro"/>
                <a:sym typeface="Codec Pro"/>
              </a:rPr>
              <a:t>EMPRESA CONTRATANTE:</a:t>
            </a:r>
            <a:r>
              <a:rPr lang="en-US" sz="3199">
                <a:solidFill>
                  <a:srgbClr val="FDFBFB"/>
                </a:solidFill>
                <a:latin typeface="Codec Pro"/>
                <a:ea typeface="Codec Pro"/>
                <a:cs typeface="Codec Pro"/>
                <a:sym typeface="Codec Pro"/>
              </a:rPr>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3812627" y="2901697"/>
            <a:ext cx="1400485" cy="6107900"/>
            <a:chOff x="0" y="0"/>
            <a:chExt cx="368852" cy="1608665"/>
          </a:xfrm>
        </p:grpSpPr>
        <p:sp>
          <p:nvSpPr>
            <p:cNvPr id="3" name="Freeform 3"/>
            <p:cNvSpPr/>
            <p:nvPr/>
          </p:nvSpPr>
          <p:spPr>
            <a:xfrm>
              <a:off x="0" y="0"/>
              <a:ext cx="368852" cy="1608665"/>
            </a:xfrm>
            <a:custGeom>
              <a:avLst/>
              <a:gdLst/>
              <a:ahLst/>
              <a:cxnLst/>
              <a:rect l="l" t="t" r="r" b="b"/>
              <a:pathLst>
                <a:path w="368852" h="1608665">
                  <a:moveTo>
                    <a:pt x="0" y="0"/>
                  </a:moveTo>
                  <a:lnTo>
                    <a:pt x="368852" y="0"/>
                  </a:lnTo>
                  <a:lnTo>
                    <a:pt x="368852" y="1608665"/>
                  </a:lnTo>
                  <a:lnTo>
                    <a:pt x="0" y="1608665"/>
                  </a:lnTo>
                  <a:close/>
                </a:path>
              </a:pathLst>
            </a:custGeom>
            <a:solidFill>
              <a:srgbClr val="D07E38"/>
            </a:solidFill>
            <a:ln cap="sq">
              <a:noFill/>
              <a:prstDash val="solid"/>
              <a:miter/>
            </a:ln>
          </p:spPr>
        </p:sp>
        <p:sp>
          <p:nvSpPr>
            <p:cNvPr id="4" name="TextBox 4"/>
            <p:cNvSpPr txBox="1"/>
            <p:nvPr/>
          </p:nvSpPr>
          <p:spPr>
            <a:xfrm>
              <a:off x="0" y="-19050"/>
              <a:ext cx="368852" cy="1627715"/>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5" name="Group 5"/>
          <p:cNvGrpSpPr/>
          <p:nvPr/>
        </p:nvGrpSpPr>
        <p:grpSpPr>
          <a:xfrm>
            <a:off x="-1543050" y="-558218"/>
            <a:ext cx="3086100" cy="11299900"/>
            <a:chOff x="0" y="0"/>
            <a:chExt cx="812800" cy="2976105"/>
          </a:xfrm>
        </p:grpSpPr>
        <p:sp>
          <p:nvSpPr>
            <p:cNvPr id="6" name="Freeform 6"/>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D07E38"/>
            </a:solidFill>
          </p:spPr>
        </p:sp>
        <p:sp>
          <p:nvSpPr>
            <p:cNvPr id="7" name="TextBox 7"/>
            <p:cNvSpPr txBox="1"/>
            <p:nvPr/>
          </p:nvSpPr>
          <p:spPr>
            <a:xfrm>
              <a:off x="0" y="-19050"/>
              <a:ext cx="812800" cy="2995155"/>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a:off x="11667866" y="1476280"/>
            <a:ext cx="5408984" cy="7979428"/>
            <a:chOff x="0" y="0"/>
            <a:chExt cx="1424588" cy="2101578"/>
          </a:xfrm>
        </p:grpSpPr>
        <p:sp>
          <p:nvSpPr>
            <p:cNvPr id="9" name="Freeform 9"/>
            <p:cNvSpPr/>
            <p:nvPr/>
          </p:nvSpPr>
          <p:spPr>
            <a:xfrm>
              <a:off x="0" y="0"/>
              <a:ext cx="1424588" cy="2101578"/>
            </a:xfrm>
            <a:custGeom>
              <a:avLst/>
              <a:gdLst/>
              <a:ahLst/>
              <a:cxnLst/>
              <a:rect l="l" t="t" r="r" b="b"/>
              <a:pathLst>
                <a:path w="1424588" h="2101578">
                  <a:moveTo>
                    <a:pt x="0" y="0"/>
                  </a:moveTo>
                  <a:lnTo>
                    <a:pt x="1424588" y="0"/>
                  </a:lnTo>
                  <a:lnTo>
                    <a:pt x="1424588" y="2101578"/>
                  </a:lnTo>
                  <a:lnTo>
                    <a:pt x="0" y="2101578"/>
                  </a:lnTo>
                  <a:close/>
                </a:path>
              </a:pathLst>
            </a:custGeom>
            <a:solidFill>
              <a:srgbClr val="040506"/>
            </a:solidFill>
          </p:spPr>
        </p:sp>
        <p:sp>
          <p:nvSpPr>
            <p:cNvPr id="10" name="TextBox 10"/>
            <p:cNvSpPr txBox="1"/>
            <p:nvPr/>
          </p:nvSpPr>
          <p:spPr>
            <a:xfrm>
              <a:off x="0" y="-19050"/>
              <a:ext cx="1424588" cy="2120628"/>
            </a:xfrm>
            <a:prstGeom prst="rect">
              <a:avLst/>
            </a:prstGeom>
          </p:spPr>
          <p:txBody>
            <a:bodyPr lIns="50800" tIns="50800" rIns="50800" bIns="50800" rtlCol="0" anchor="ctr"/>
            <a:lstStyle/>
            <a:p>
              <a:pPr algn="ctr">
                <a:lnSpc>
                  <a:spcPts val="2859"/>
                </a:lnSpc>
              </a:pPr>
              <a:endParaRPr/>
            </a:p>
          </p:txBody>
        </p:sp>
      </p:grpSp>
      <p:sp>
        <p:nvSpPr>
          <p:cNvPr id="11" name="Freeform 11"/>
          <p:cNvSpPr/>
          <p:nvPr/>
        </p:nvSpPr>
        <p:spPr>
          <a:xfrm>
            <a:off x="15698915" y="8697813"/>
            <a:ext cx="3806571" cy="2083232"/>
          </a:xfrm>
          <a:custGeom>
            <a:avLst/>
            <a:gdLst/>
            <a:ahLst/>
            <a:cxnLst/>
            <a:rect l="l" t="t" r="r" b="b"/>
            <a:pathLst>
              <a:path w="3806571" h="2083232">
                <a:moveTo>
                  <a:pt x="0" y="0"/>
                </a:moveTo>
                <a:lnTo>
                  <a:pt x="3806570" y="0"/>
                </a:lnTo>
                <a:lnTo>
                  <a:pt x="3806570" y="2083232"/>
                </a:lnTo>
                <a:lnTo>
                  <a:pt x="0" y="2083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Freeform 12"/>
          <p:cNvSpPr/>
          <p:nvPr/>
        </p:nvSpPr>
        <p:spPr>
          <a:xfrm>
            <a:off x="16420639" y="468213"/>
            <a:ext cx="1407948" cy="1407948"/>
          </a:xfrm>
          <a:custGeom>
            <a:avLst/>
            <a:gdLst/>
            <a:ahLst/>
            <a:cxnLst/>
            <a:rect l="l" t="t" r="r" b="b"/>
            <a:pathLst>
              <a:path w="1407948" h="1407948">
                <a:moveTo>
                  <a:pt x="0" y="0"/>
                </a:moveTo>
                <a:lnTo>
                  <a:pt x="1407948" y="0"/>
                </a:lnTo>
                <a:lnTo>
                  <a:pt x="1407948" y="1407949"/>
                </a:lnTo>
                <a:lnTo>
                  <a:pt x="0" y="1407949"/>
                </a:lnTo>
                <a:lnTo>
                  <a:pt x="0" y="0"/>
                </a:lnTo>
                <a:close/>
              </a:path>
            </a:pathLst>
          </a:custGeom>
          <a:blipFill>
            <a:blip r:embed="rId4"/>
            <a:stretch>
              <a:fillRect/>
            </a:stretch>
          </a:blipFill>
        </p:spPr>
      </p:sp>
      <p:sp>
        <p:nvSpPr>
          <p:cNvPr id="13" name="Freeform 13"/>
          <p:cNvSpPr/>
          <p:nvPr/>
        </p:nvSpPr>
        <p:spPr>
          <a:xfrm>
            <a:off x="11009916" y="2598370"/>
            <a:ext cx="6724884" cy="5585369"/>
          </a:xfrm>
          <a:custGeom>
            <a:avLst/>
            <a:gdLst/>
            <a:ahLst/>
            <a:cxnLst/>
            <a:rect l="l" t="t" r="r" b="b"/>
            <a:pathLst>
              <a:path w="6724884" h="5585369">
                <a:moveTo>
                  <a:pt x="0" y="0"/>
                </a:moveTo>
                <a:lnTo>
                  <a:pt x="6724884" y="0"/>
                </a:lnTo>
                <a:lnTo>
                  <a:pt x="6724884" y="5585369"/>
                </a:lnTo>
                <a:lnTo>
                  <a:pt x="0" y="5585369"/>
                </a:lnTo>
                <a:lnTo>
                  <a:pt x="0" y="0"/>
                </a:lnTo>
                <a:close/>
              </a:path>
            </a:pathLst>
          </a:custGeom>
          <a:blipFill>
            <a:blip r:embed="rId5"/>
            <a:stretch>
              <a:fillRect l="-10740"/>
            </a:stretch>
          </a:blipFill>
        </p:spPr>
      </p:sp>
      <p:sp>
        <p:nvSpPr>
          <p:cNvPr id="14" name="TextBox 14"/>
          <p:cNvSpPr txBox="1"/>
          <p:nvPr/>
        </p:nvSpPr>
        <p:spPr>
          <a:xfrm>
            <a:off x="5213112" y="1316966"/>
            <a:ext cx="5661991" cy="1439372"/>
          </a:xfrm>
          <a:prstGeom prst="rect">
            <a:avLst/>
          </a:prstGeom>
        </p:spPr>
        <p:txBody>
          <a:bodyPr lIns="0" tIns="0" rIns="0" bIns="0" rtlCol="0" anchor="t">
            <a:spAutoFit/>
          </a:bodyPr>
          <a:lstStyle/>
          <a:p>
            <a:pPr algn="l">
              <a:lnSpc>
                <a:spcPts val="10858"/>
              </a:lnSpc>
            </a:pPr>
            <a:r>
              <a:rPr lang="en-US" sz="7868" spc="771">
                <a:solidFill>
                  <a:srgbClr val="231F20"/>
                </a:solidFill>
                <a:latin typeface="Codec Pro ExtraBold"/>
                <a:ea typeface="Codec Pro ExtraBold"/>
                <a:cs typeface="Codec Pro ExtraBold"/>
                <a:sym typeface="Codec Pro ExtraBold"/>
              </a:rPr>
              <a:t>Objetos</a:t>
            </a:r>
          </a:p>
        </p:txBody>
      </p:sp>
      <p:sp>
        <p:nvSpPr>
          <p:cNvPr id="15" name="TextBox 15"/>
          <p:cNvSpPr txBox="1"/>
          <p:nvPr/>
        </p:nvSpPr>
        <p:spPr>
          <a:xfrm>
            <a:off x="4024659" y="3168035"/>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01</a:t>
            </a:r>
          </a:p>
        </p:txBody>
      </p:sp>
      <p:sp>
        <p:nvSpPr>
          <p:cNvPr id="16" name="TextBox 16"/>
          <p:cNvSpPr txBox="1"/>
          <p:nvPr/>
        </p:nvSpPr>
        <p:spPr>
          <a:xfrm>
            <a:off x="4024659" y="3965154"/>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02</a:t>
            </a:r>
          </a:p>
        </p:txBody>
      </p:sp>
      <p:sp>
        <p:nvSpPr>
          <p:cNvPr id="17" name="TextBox 17"/>
          <p:cNvSpPr txBox="1"/>
          <p:nvPr/>
        </p:nvSpPr>
        <p:spPr>
          <a:xfrm>
            <a:off x="4024659" y="4846311"/>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03</a:t>
            </a:r>
          </a:p>
        </p:txBody>
      </p:sp>
      <p:sp>
        <p:nvSpPr>
          <p:cNvPr id="18" name="TextBox 18"/>
          <p:cNvSpPr txBox="1"/>
          <p:nvPr/>
        </p:nvSpPr>
        <p:spPr>
          <a:xfrm>
            <a:off x="4024659" y="5643430"/>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04</a:t>
            </a:r>
          </a:p>
        </p:txBody>
      </p:sp>
      <p:sp>
        <p:nvSpPr>
          <p:cNvPr id="19" name="TextBox 19"/>
          <p:cNvSpPr txBox="1"/>
          <p:nvPr/>
        </p:nvSpPr>
        <p:spPr>
          <a:xfrm>
            <a:off x="4044260" y="6435807"/>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05</a:t>
            </a:r>
          </a:p>
        </p:txBody>
      </p:sp>
      <p:sp>
        <p:nvSpPr>
          <p:cNvPr id="20" name="TextBox 20"/>
          <p:cNvSpPr txBox="1"/>
          <p:nvPr/>
        </p:nvSpPr>
        <p:spPr>
          <a:xfrm>
            <a:off x="4044260" y="7266771"/>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06</a:t>
            </a:r>
          </a:p>
        </p:txBody>
      </p:sp>
      <p:sp>
        <p:nvSpPr>
          <p:cNvPr id="21" name="TextBox 21"/>
          <p:cNvSpPr txBox="1"/>
          <p:nvPr/>
        </p:nvSpPr>
        <p:spPr>
          <a:xfrm>
            <a:off x="4044260" y="8117064"/>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07</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p:nvPr/>
        </p:nvGrpSpPr>
        <p:grpSpPr>
          <a:xfrm>
            <a:off x="4918807" y="2365781"/>
            <a:ext cx="1400485" cy="6107900"/>
            <a:chOff x="0" y="0"/>
            <a:chExt cx="368852" cy="1608665"/>
          </a:xfrm>
        </p:grpSpPr>
        <p:sp>
          <p:nvSpPr>
            <p:cNvPr id="3" name="Freeform 3"/>
            <p:cNvSpPr/>
            <p:nvPr/>
          </p:nvSpPr>
          <p:spPr>
            <a:xfrm>
              <a:off x="0" y="0"/>
              <a:ext cx="368852" cy="1608665"/>
            </a:xfrm>
            <a:custGeom>
              <a:avLst/>
              <a:gdLst/>
              <a:ahLst/>
              <a:cxnLst/>
              <a:rect l="l" t="t" r="r" b="b"/>
              <a:pathLst>
                <a:path w="368852" h="1608665">
                  <a:moveTo>
                    <a:pt x="0" y="0"/>
                  </a:moveTo>
                  <a:lnTo>
                    <a:pt x="368852" y="0"/>
                  </a:lnTo>
                  <a:lnTo>
                    <a:pt x="368852" y="1608665"/>
                  </a:lnTo>
                  <a:lnTo>
                    <a:pt x="0" y="1608665"/>
                  </a:lnTo>
                  <a:close/>
                </a:path>
              </a:pathLst>
            </a:custGeom>
            <a:solidFill>
              <a:srgbClr val="D07E38"/>
            </a:solidFill>
            <a:ln cap="sq">
              <a:noFill/>
              <a:prstDash val="solid"/>
              <a:miter/>
            </a:ln>
          </p:spPr>
        </p:sp>
        <p:sp>
          <p:nvSpPr>
            <p:cNvPr id="4" name="TextBox 4"/>
            <p:cNvSpPr txBox="1"/>
            <p:nvPr/>
          </p:nvSpPr>
          <p:spPr>
            <a:xfrm>
              <a:off x="0" y="-19050"/>
              <a:ext cx="368852" cy="1627715"/>
            </a:xfrm>
            <a:prstGeom prst="rect">
              <a:avLst/>
            </a:prstGeom>
          </p:spPr>
          <p:txBody>
            <a:bodyPr lIns="50800" tIns="50800" rIns="50800" bIns="50800" rtlCol="0" anchor="ctr"/>
            <a:lstStyle/>
            <a:p>
              <a:pPr marL="0" lvl="0" indent="0" algn="ctr">
                <a:lnSpc>
                  <a:spcPts val="2859"/>
                </a:lnSpc>
                <a:spcBef>
                  <a:spcPct val="0"/>
                </a:spcBef>
              </a:pPr>
              <a:endParaRPr/>
            </a:p>
          </p:txBody>
        </p:sp>
      </p:grpSp>
      <p:grpSp>
        <p:nvGrpSpPr>
          <p:cNvPr id="5" name="Group 5"/>
          <p:cNvGrpSpPr/>
          <p:nvPr/>
        </p:nvGrpSpPr>
        <p:grpSpPr>
          <a:xfrm>
            <a:off x="15201900" y="-556721"/>
            <a:ext cx="3086100" cy="11299900"/>
            <a:chOff x="0" y="0"/>
            <a:chExt cx="812800" cy="2976105"/>
          </a:xfrm>
        </p:grpSpPr>
        <p:sp>
          <p:nvSpPr>
            <p:cNvPr id="6" name="Freeform 6"/>
            <p:cNvSpPr/>
            <p:nvPr/>
          </p:nvSpPr>
          <p:spPr>
            <a:xfrm>
              <a:off x="0" y="0"/>
              <a:ext cx="812800" cy="2976105"/>
            </a:xfrm>
            <a:custGeom>
              <a:avLst/>
              <a:gdLst/>
              <a:ahLst/>
              <a:cxnLst/>
              <a:rect l="l" t="t" r="r" b="b"/>
              <a:pathLst>
                <a:path w="812800" h="2976105">
                  <a:moveTo>
                    <a:pt x="0" y="0"/>
                  </a:moveTo>
                  <a:lnTo>
                    <a:pt x="812800" y="0"/>
                  </a:lnTo>
                  <a:lnTo>
                    <a:pt x="812800" y="2976105"/>
                  </a:lnTo>
                  <a:lnTo>
                    <a:pt x="0" y="2976105"/>
                  </a:lnTo>
                  <a:close/>
                </a:path>
              </a:pathLst>
            </a:custGeom>
            <a:solidFill>
              <a:srgbClr val="D07E38"/>
            </a:solidFill>
          </p:spPr>
        </p:sp>
        <p:sp>
          <p:nvSpPr>
            <p:cNvPr id="7" name="TextBox 7"/>
            <p:cNvSpPr txBox="1"/>
            <p:nvPr/>
          </p:nvSpPr>
          <p:spPr>
            <a:xfrm>
              <a:off x="0" y="-19050"/>
              <a:ext cx="812800" cy="2995155"/>
            </a:xfrm>
            <a:prstGeom prst="rect">
              <a:avLst/>
            </a:prstGeom>
          </p:spPr>
          <p:txBody>
            <a:bodyPr lIns="50800" tIns="50800" rIns="50800" bIns="50800" rtlCol="0" anchor="ctr"/>
            <a:lstStyle/>
            <a:p>
              <a:pPr algn="ctr">
                <a:lnSpc>
                  <a:spcPts val="2859"/>
                </a:lnSpc>
              </a:pPr>
              <a:endParaRPr/>
            </a:p>
          </p:txBody>
        </p:sp>
      </p:grpSp>
      <p:sp>
        <p:nvSpPr>
          <p:cNvPr id="8" name="Freeform 8"/>
          <p:cNvSpPr/>
          <p:nvPr/>
        </p:nvSpPr>
        <p:spPr>
          <a:xfrm>
            <a:off x="0" y="8146868"/>
            <a:ext cx="3806571" cy="2083232"/>
          </a:xfrm>
          <a:custGeom>
            <a:avLst/>
            <a:gdLst/>
            <a:ahLst/>
            <a:cxnLst/>
            <a:rect l="l" t="t" r="r" b="b"/>
            <a:pathLst>
              <a:path w="3806571" h="2083232">
                <a:moveTo>
                  <a:pt x="0" y="0"/>
                </a:moveTo>
                <a:lnTo>
                  <a:pt x="3806571" y="0"/>
                </a:lnTo>
                <a:lnTo>
                  <a:pt x="3806571" y="2083233"/>
                </a:lnTo>
                <a:lnTo>
                  <a:pt x="0" y="208323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6319292" y="781050"/>
            <a:ext cx="5661991" cy="1439372"/>
          </a:xfrm>
          <a:prstGeom prst="rect">
            <a:avLst/>
          </a:prstGeom>
        </p:spPr>
        <p:txBody>
          <a:bodyPr lIns="0" tIns="0" rIns="0" bIns="0" rtlCol="0" anchor="t">
            <a:spAutoFit/>
          </a:bodyPr>
          <a:lstStyle/>
          <a:p>
            <a:pPr algn="l">
              <a:lnSpc>
                <a:spcPts val="10858"/>
              </a:lnSpc>
            </a:pPr>
            <a:r>
              <a:rPr lang="en-US" sz="7868" spc="771">
                <a:solidFill>
                  <a:srgbClr val="231F20"/>
                </a:solidFill>
                <a:latin typeface="Codec Pro ExtraBold"/>
                <a:ea typeface="Codec Pro ExtraBold"/>
                <a:cs typeface="Codec Pro ExtraBold"/>
                <a:sym typeface="Codec Pro ExtraBold"/>
              </a:rPr>
              <a:t>Escopo</a:t>
            </a:r>
          </a:p>
        </p:txBody>
      </p:sp>
      <p:sp>
        <p:nvSpPr>
          <p:cNvPr id="10" name="TextBox 10"/>
          <p:cNvSpPr txBox="1"/>
          <p:nvPr/>
        </p:nvSpPr>
        <p:spPr>
          <a:xfrm>
            <a:off x="5130839" y="2632119"/>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01</a:t>
            </a:r>
          </a:p>
        </p:txBody>
      </p:sp>
      <p:sp>
        <p:nvSpPr>
          <p:cNvPr id="11" name="TextBox 11"/>
          <p:cNvSpPr txBox="1"/>
          <p:nvPr/>
        </p:nvSpPr>
        <p:spPr>
          <a:xfrm>
            <a:off x="5130839" y="3429238"/>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02</a:t>
            </a:r>
          </a:p>
        </p:txBody>
      </p:sp>
      <p:sp>
        <p:nvSpPr>
          <p:cNvPr id="12" name="TextBox 12"/>
          <p:cNvSpPr txBox="1"/>
          <p:nvPr/>
        </p:nvSpPr>
        <p:spPr>
          <a:xfrm>
            <a:off x="5130839" y="4310395"/>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03</a:t>
            </a:r>
          </a:p>
        </p:txBody>
      </p:sp>
      <p:sp>
        <p:nvSpPr>
          <p:cNvPr id="13" name="TextBox 13"/>
          <p:cNvSpPr txBox="1"/>
          <p:nvPr/>
        </p:nvSpPr>
        <p:spPr>
          <a:xfrm>
            <a:off x="5130839" y="5107515"/>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04</a:t>
            </a:r>
          </a:p>
        </p:txBody>
      </p:sp>
      <p:sp>
        <p:nvSpPr>
          <p:cNvPr id="14" name="TextBox 14"/>
          <p:cNvSpPr txBox="1"/>
          <p:nvPr/>
        </p:nvSpPr>
        <p:spPr>
          <a:xfrm>
            <a:off x="5150440" y="5899891"/>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05</a:t>
            </a:r>
          </a:p>
        </p:txBody>
      </p:sp>
      <p:sp>
        <p:nvSpPr>
          <p:cNvPr id="15" name="TextBox 15"/>
          <p:cNvSpPr txBox="1"/>
          <p:nvPr/>
        </p:nvSpPr>
        <p:spPr>
          <a:xfrm>
            <a:off x="5150440" y="6730855"/>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06</a:t>
            </a:r>
          </a:p>
        </p:txBody>
      </p:sp>
      <p:sp>
        <p:nvSpPr>
          <p:cNvPr id="16" name="TextBox 16"/>
          <p:cNvSpPr txBox="1"/>
          <p:nvPr/>
        </p:nvSpPr>
        <p:spPr>
          <a:xfrm>
            <a:off x="5150440" y="7581148"/>
            <a:ext cx="937219" cy="714375"/>
          </a:xfrm>
          <a:prstGeom prst="rect">
            <a:avLst/>
          </a:prstGeom>
        </p:spPr>
        <p:txBody>
          <a:bodyPr lIns="0" tIns="0" rIns="0" bIns="0" rtlCol="0" anchor="t">
            <a:spAutoFit/>
          </a:bodyPr>
          <a:lstStyle/>
          <a:p>
            <a:pPr algn="ctr">
              <a:lnSpc>
                <a:spcPts val="5126"/>
              </a:lnSpc>
            </a:pPr>
            <a:r>
              <a:rPr lang="en-US" sz="4271" i="1" spc="350">
                <a:solidFill>
                  <a:srgbClr val="FFFFFF"/>
                </a:solidFill>
                <a:latin typeface="Codec Pro ExtraBold"/>
                <a:ea typeface="Codec Pro ExtraBold"/>
                <a:cs typeface="Codec Pro ExtraBold"/>
                <a:sym typeface="Codec Pro ExtraBold"/>
              </a:rPr>
              <a:t>07</a:t>
            </a:r>
          </a:p>
        </p:txBody>
      </p:sp>
      <p:sp>
        <p:nvSpPr>
          <p:cNvPr id="17" name="Freeform 17"/>
          <p:cNvSpPr/>
          <p:nvPr/>
        </p:nvSpPr>
        <p:spPr>
          <a:xfrm>
            <a:off x="495337" y="324726"/>
            <a:ext cx="1407948" cy="1407948"/>
          </a:xfrm>
          <a:custGeom>
            <a:avLst/>
            <a:gdLst/>
            <a:ahLst/>
            <a:cxnLst/>
            <a:rect l="l" t="t" r="r" b="b"/>
            <a:pathLst>
              <a:path w="1407948" h="1407948">
                <a:moveTo>
                  <a:pt x="0" y="0"/>
                </a:moveTo>
                <a:lnTo>
                  <a:pt x="1407948" y="0"/>
                </a:lnTo>
                <a:lnTo>
                  <a:pt x="1407948" y="1407948"/>
                </a:lnTo>
                <a:lnTo>
                  <a:pt x="0" y="1407948"/>
                </a:lnTo>
                <a:lnTo>
                  <a:pt x="0" y="0"/>
                </a:lnTo>
                <a:close/>
              </a:path>
            </a:pathLst>
          </a:custGeom>
          <a:blipFill>
            <a:blip r:embed="rId4"/>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6341076" y="6665568"/>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650244" y="-82341"/>
            <a:ext cx="4687320" cy="4687320"/>
          </a:xfrm>
          <a:custGeom>
            <a:avLst/>
            <a:gdLst/>
            <a:ahLst/>
            <a:cxnLst/>
            <a:rect l="l" t="t" r="r" b="b"/>
            <a:pathLst>
              <a:path w="4687320" h="4687320">
                <a:moveTo>
                  <a:pt x="0" y="0"/>
                </a:moveTo>
                <a:lnTo>
                  <a:pt x="4687319" y="0"/>
                </a:lnTo>
                <a:lnTo>
                  <a:pt x="4687319"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5487801" y="731900"/>
            <a:ext cx="7312397" cy="1370457"/>
          </a:xfrm>
          <a:prstGeom prst="rect">
            <a:avLst/>
          </a:prstGeom>
        </p:spPr>
        <p:txBody>
          <a:bodyPr lIns="0" tIns="0" rIns="0" bIns="0" rtlCol="0" anchor="t">
            <a:spAutoFit/>
          </a:bodyPr>
          <a:lstStyle/>
          <a:p>
            <a:pPr algn="ctr">
              <a:lnSpc>
                <a:spcPts val="5312"/>
              </a:lnSpc>
            </a:pPr>
            <a:r>
              <a:rPr lang="en-US" sz="3794" b="1">
                <a:solidFill>
                  <a:srgbClr val="000000"/>
                </a:solidFill>
                <a:latin typeface="Codec Pro Bold"/>
                <a:ea typeface="Codec Pro Bold"/>
                <a:cs typeface="Codec Pro Bold"/>
                <a:sym typeface="Codec Pro Bold"/>
              </a:rPr>
              <a:t>Drones Para Topografia</a:t>
            </a:r>
          </a:p>
          <a:p>
            <a:pPr algn="ctr">
              <a:lnSpc>
                <a:spcPts val="5312"/>
              </a:lnSpc>
            </a:pPr>
            <a:endParaRPr lang="en-US" sz="3794" b="1">
              <a:solidFill>
                <a:srgbClr val="000000"/>
              </a:solidFill>
              <a:latin typeface="Codec Pro Bold"/>
              <a:ea typeface="Codec Pro Bold"/>
              <a:cs typeface="Codec Pro Bold"/>
              <a:sym typeface="Codec Pro Bold"/>
            </a:endParaRPr>
          </a:p>
        </p:txBody>
      </p:sp>
      <p:sp>
        <p:nvSpPr>
          <p:cNvPr id="5" name="TextBox 5"/>
          <p:cNvSpPr txBox="1"/>
          <p:nvPr/>
        </p:nvSpPr>
        <p:spPr>
          <a:xfrm>
            <a:off x="2110433" y="2617127"/>
            <a:ext cx="14067134" cy="4909871"/>
          </a:xfrm>
          <a:prstGeom prst="rect">
            <a:avLst/>
          </a:prstGeom>
        </p:spPr>
        <p:txBody>
          <a:bodyPr lIns="0" tIns="0" rIns="0" bIns="0" rtlCol="0" anchor="t">
            <a:spAutoFit/>
          </a:bodyPr>
          <a:lstStyle/>
          <a:p>
            <a:pPr algn="ctr">
              <a:lnSpc>
                <a:spcPts val="5527"/>
              </a:lnSpc>
            </a:pPr>
            <a:r>
              <a:rPr lang="en-US" sz="3948">
                <a:solidFill>
                  <a:srgbClr val="000000"/>
                </a:solidFill>
                <a:latin typeface="Codec Pro"/>
                <a:ea typeface="Codec Pro"/>
                <a:cs typeface="Codec Pro"/>
                <a:sym typeface="Codec Pro"/>
              </a:rPr>
              <a:t>Drones para topografia são uma tecnologia revolucionária que oferece precisão, rapidez e redução de custos para levantamentos de terras. Assim sendo, equipados com GPS, LIDAR ou fotogrametria, os drones são capazes de capturar dados detalhados de grandes áreas em pouco tempo, facilitando aplicações como construção civil e agricultura.</a:t>
            </a:r>
          </a:p>
        </p:txBody>
      </p:sp>
      <p:sp>
        <p:nvSpPr>
          <p:cNvPr id="6" name="Freeform 6"/>
          <p:cNvSpPr/>
          <p:nvPr/>
        </p:nvSpPr>
        <p:spPr>
          <a:xfrm>
            <a:off x="16547057" y="320237"/>
            <a:ext cx="1407948" cy="1407948"/>
          </a:xfrm>
          <a:custGeom>
            <a:avLst/>
            <a:gdLst/>
            <a:ahLst/>
            <a:cxnLst/>
            <a:rect l="l" t="t" r="r" b="b"/>
            <a:pathLst>
              <a:path w="1407948" h="1407948">
                <a:moveTo>
                  <a:pt x="0" y="0"/>
                </a:moveTo>
                <a:lnTo>
                  <a:pt x="1407948" y="0"/>
                </a:lnTo>
                <a:lnTo>
                  <a:pt x="1407948" y="1407949"/>
                </a:lnTo>
                <a:lnTo>
                  <a:pt x="0" y="1407949"/>
                </a:lnTo>
                <a:lnTo>
                  <a:pt x="0" y="0"/>
                </a:lnTo>
                <a:close/>
              </a:path>
            </a:pathLst>
          </a:custGeom>
          <a:blipFill>
            <a:blip r:embed="rId4"/>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6642572" y="324726"/>
            <a:ext cx="1407948" cy="1407948"/>
          </a:xfrm>
          <a:custGeom>
            <a:avLst/>
            <a:gdLst/>
            <a:ahLst/>
            <a:cxnLst/>
            <a:rect l="l" t="t" r="r" b="b"/>
            <a:pathLst>
              <a:path w="1407948" h="1407948">
                <a:moveTo>
                  <a:pt x="0" y="0"/>
                </a:moveTo>
                <a:lnTo>
                  <a:pt x="1407948" y="0"/>
                </a:lnTo>
                <a:lnTo>
                  <a:pt x="1407948" y="1407948"/>
                </a:lnTo>
                <a:lnTo>
                  <a:pt x="0" y="1407948"/>
                </a:lnTo>
                <a:lnTo>
                  <a:pt x="0" y="0"/>
                </a:lnTo>
                <a:close/>
              </a:path>
            </a:pathLst>
          </a:custGeom>
          <a:blipFill>
            <a:blip r:embed="rId4"/>
            <a:stretch>
              <a:fillRect/>
            </a:stretch>
          </a:blipFill>
        </p:spPr>
      </p:sp>
      <p:sp>
        <p:nvSpPr>
          <p:cNvPr id="4" name="Freeform 4"/>
          <p:cNvSpPr/>
          <p:nvPr/>
        </p:nvSpPr>
        <p:spPr>
          <a:xfrm rot="-10712042">
            <a:off x="-2419234" y="-1025480"/>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a:off x="871359" y="897660"/>
            <a:ext cx="7769514" cy="4245840"/>
          </a:xfrm>
          <a:custGeom>
            <a:avLst/>
            <a:gdLst/>
            <a:ahLst/>
            <a:cxnLst/>
            <a:rect l="l" t="t" r="r" b="b"/>
            <a:pathLst>
              <a:path w="7769514" h="4245840">
                <a:moveTo>
                  <a:pt x="0" y="0"/>
                </a:moveTo>
                <a:lnTo>
                  <a:pt x="7769514" y="0"/>
                </a:lnTo>
                <a:lnTo>
                  <a:pt x="7769514" y="4245840"/>
                </a:lnTo>
                <a:lnTo>
                  <a:pt x="0" y="4245840"/>
                </a:lnTo>
                <a:lnTo>
                  <a:pt x="0" y="0"/>
                </a:lnTo>
                <a:close/>
              </a:path>
            </a:pathLst>
          </a:custGeom>
          <a:blipFill>
            <a:blip r:embed="rId5"/>
            <a:stretch>
              <a:fillRect/>
            </a:stretch>
          </a:blipFill>
        </p:spPr>
      </p:sp>
      <p:sp>
        <p:nvSpPr>
          <p:cNvPr id="6" name="Freeform 6"/>
          <p:cNvSpPr/>
          <p:nvPr/>
        </p:nvSpPr>
        <p:spPr>
          <a:xfrm>
            <a:off x="9144000" y="5019932"/>
            <a:ext cx="7663124" cy="4904794"/>
          </a:xfrm>
          <a:custGeom>
            <a:avLst/>
            <a:gdLst/>
            <a:ahLst/>
            <a:cxnLst/>
            <a:rect l="l" t="t" r="r" b="b"/>
            <a:pathLst>
              <a:path w="7663124" h="4904794">
                <a:moveTo>
                  <a:pt x="0" y="0"/>
                </a:moveTo>
                <a:lnTo>
                  <a:pt x="7663124" y="0"/>
                </a:lnTo>
                <a:lnTo>
                  <a:pt x="7663124" y="4904795"/>
                </a:lnTo>
                <a:lnTo>
                  <a:pt x="0" y="4904795"/>
                </a:lnTo>
                <a:lnTo>
                  <a:pt x="0" y="0"/>
                </a:lnTo>
                <a:close/>
              </a:path>
            </a:pathLst>
          </a:custGeom>
          <a:blipFill>
            <a:blip r:embed="rId6"/>
            <a:stretch>
              <a:fillRect l="-14981" r="-2675"/>
            </a:stretch>
          </a:blipFill>
        </p:spPr>
      </p:sp>
      <p:sp>
        <p:nvSpPr>
          <p:cNvPr id="7" name="TextBox 7"/>
          <p:cNvSpPr txBox="1"/>
          <p:nvPr/>
        </p:nvSpPr>
        <p:spPr>
          <a:xfrm>
            <a:off x="1157809" y="5271151"/>
            <a:ext cx="7196614" cy="953135"/>
          </a:xfrm>
          <a:prstGeom prst="rect">
            <a:avLst/>
          </a:prstGeom>
        </p:spPr>
        <p:txBody>
          <a:bodyPr lIns="0" tIns="0" rIns="0" bIns="0" rtlCol="0" anchor="t">
            <a:spAutoFit/>
          </a:bodyPr>
          <a:lstStyle/>
          <a:p>
            <a:pPr algn="ctr">
              <a:lnSpc>
                <a:spcPts val="3640"/>
              </a:lnSpc>
            </a:pPr>
            <a:r>
              <a:rPr lang="en-US" sz="2600">
                <a:solidFill>
                  <a:srgbClr val="000000"/>
                </a:solidFill>
                <a:latin typeface="Codec Pro"/>
                <a:ea typeface="Codec Pro"/>
                <a:cs typeface="Codec Pro"/>
                <a:sym typeface="Codec Pro"/>
              </a:rPr>
              <a:t>Detalhe de operador no ponto de decolagem </a:t>
            </a:r>
          </a:p>
          <a:p>
            <a:pPr algn="ctr">
              <a:lnSpc>
                <a:spcPts val="3640"/>
              </a:lnSpc>
            </a:pPr>
            <a:endParaRPr lang="en-US" sz="2600">
              <a:solidFill>
                <a:srgbClr val="000000"/>
              </a:solidFill>
              <a:latin typeface="Codec Pro"/>
              <a:ea typeface="Codec Pro"/>
              <a:cs typeface="Codec Pro"/>
              <a:sym typeface="Codec Pro"/>
            </a:endParaRPr>
          </a:p>
        </p:txBody>
      </p:sp>
      <p:sp>
        <p:nvSpPr>
          <p:cNvPr id="8" name="TextBox 8"/>
          <p:cNvSpPr txBox="1"/>
          <p:nvPr/>
        </p:nvSpPr>
        <p:spPr>
          <a:xfrm>
            <a:off x="9346548" y="4231777"/>
            <a:ext cx="7460576" cy="495935"/>
          </a:xfrm>
          <a:prstGeom prst="rect">
            <a:avLst/>
          </a:prstGeom>
        </p:spPr>
        <p:txBody>
          <a:bodyPr lIns="0" tIns="0" rIns="0" bIns="0" rtlCol="0" anchor="t">
            <a:spAutoFit/>
          </a:bodyPr>
          <a:lstStyle/>
          <a:p>
            <a:pPr algn="ctr">
              <a:lnSpc>
                <a:spcPts val="3640"/>
              </a:lnSpc>
            </a:pPr>
            <a:r>
              <a:rPr lang="en-US" sz="2600">
                <a:solidFill>
                  <a:srgbClr val="000000"/>
                </a:solidFill>
                <a:latin typeface="Codec Pro"/>
                <a:ea typeface="Codec Pro"/>
                <a:cs typeface="Codec Pro"/>
                <a:sym typeface="Codec Pro"/>
              </a:rPr>
              <a:t>Detalhe de foto panorâmica de estrutura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6642572" y="324726"/>
            <a:ext cx="1407948" cy="1407948"/>
          </a:xfrm>
          <a:custGeom>
            <a:avLst/>
            <a:gdLst/>
            <a:ahLst/>
            <a:cxnLst/>
            <a:rect l="l" t="t" r="r" b="b"/>
            <a:pathLst>
              <a:path w="1407948" h="1407948">
                <a:moveTo>
                  <a:pt x="0" y="0"/>
                </a:moveTo>
                <a:lnTo>
                  <a:pt x="1407948" y="0"/>
                </a:lnTo>
                <a:lnTo>
                  <a:pt x="1407948" y="1407948"/>
                </a:lnTo>
                <a:lnTo>
                  <a:pt x="0" y="1407948"/>
                </a:lnTo>
                <a:lnTo>
                  <a:pt x="0" y="0"/>
                </a:lnTo>
                <a:close/>
              </a:path>
            </a:pathLst>
          </a:custGeom>
          <a:blipFill>
            <a:blip r:embed="rId2"/>
            <a:stretch>
              <a:fillRect/>
            </a:stretch>
          </a:blipFill>
        </p:spPr>
      </p:sp>
      <p:sp>
        <p:nvSpPr>
          <p:cNvPr id="3" name="Freeform 3"/>
          <p:cNvSpPr/>
          <p:nvPr/>
        </p:nvSpPr>
        <p:spPr>
          <a:xfrm rot="-10712042">
            <a:off x="-2419234" y="-1025480"/>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6322124" y="7754894"/>
            <a:ext cx="4118443" cy="3654183"/>
          </a:xfrm>
          <a:custGeom>
            <a:avLst/>
            <a:gdLst/>
            <a:ahLst/>
            <a:cxnLst/>
            <a:rect l="l" t="t" r="r" b="b"/>
            <a:pathLst>
              <a:path w="4118443" h="3654183">
                <a:moveTo>
                  <a:pt x="0" y="0"/>
                </a:moveTo>
                <a:lnTo>
                  <a:pt x="4118443" y="0"/>
                </a:lnTo>
                <a:lnTo>
                  <a:pt x="4118443" y="3654183"/>
                </a:lnTo>
                <a:lnTo>
                  <a:pt x="0" y="365418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1585548" y="464025"/>
            <a:ext cx="7652108" cy="5739081"/>
          </a:xfrm>
          <a:custGeom>
            <a:avLst/>
            <a:gdLst/>
            <a:ahLst/>
            <a:cxnLst/>
            <a:rect l="l" t="t" r="r" b="b"/>
            <a:pathLst>
              <a:path w="7652108" h="5739081">
                <a:moveTo>
                  <a:pt x="0" y="0"/>
                </a:moveTo>
                <a:lnTo>
                  <a:pt x="7652108" y="0"/>
                </a:lnTo>
                <a:lnTo>
                  <a:pt x="7652108" y="5739081"/>
                </a:lnTo>
                <a:lnTo>
                  <a:pt x="0" y="5739081"/>
                </a:lnTo>
                <a:lnTo>
                  <a:pt x="0" y="0"/>
                </a:lnTo>
                <a:close/>
              </a:path>
            </a:pathLst>
          </a:custGeom>
          <a:blipFill>
            <a:blip r:embed="rId5"/>
            <a:stretch>
              <a:fillRect/>
            </a:stretch>
          </a:blipFill>
        </p:spPr>
      </p:sp>
      <p:sp>
        <p:nvSpPr>
          <p:cNvPr id="6" name="Freeform 6"/>
          <p:cNvSpPr/>
          <p:nvPr/>
        </p:nvSpPr>
        <p:spPr>
          <a:xfrm>
            <a:off x="9715654" y="3680438"/>
            <a:ext cx="7543646" cy="5675926"/>
          </a:xfrm>
          <a:custGeom>
            <a:avLst/>
            <a:gdLst/>
            <a:ahLst/>
            <a:cxnLst/>
            <a:rect l="l" t="t" r="r" b="b"/>
            <a:pathLst>
              <a:path w="7543646" h="5675926">
                <a:moveTo>
                  <a:pt x="0" y="0"/>
                </a:moveTo>
                <a:lnTo>
                  <a:pt x="7543646" y="0"/>
                </a:lnTo>
                <a:lnTo>
                  <a:pt x="7543646" y="5675926"/>
                </a:lnTo>
                <a:lnTo>
                  <a:pt x="0" y="5675926"/>
                </a:lnTo>
                <a:lnTo>
                  <a:pt x="0" y="0"/>
                </a:lnTo>
                <a:close/>
              </a:path>
            </a:pathLst>
          </a:custGeom>
          <a:blipFill>
            <a:blip r:embed="rId6"/>
            <a:stretch>
              <a:fillRect/>
            </a:stretch>
          </a:blipFill>
        </p:spPr>
      </p:sp>
      <p:sp>
        <p:nvSpPr>
          <p:cNvPr id="7" name="TextBox 7"/>
          <p:cNvSpPr txBox="1"/>
          <p:nvPr/>
        </p:nvSpPr>
        <p:spPr>
          <a:xfrm>
            <a:off x="2166911" y="6413626"/>
            <a:ext cx="6489382" cy="953135"/>
          </a:xfrm>
          <a:prstGeom prst="rect">
            <a:avLst/>
          </a:prstGeom>
        </p:spPr>
        <p:txBody>
          <a:bodyPr lIns="0" tIns="0" rIns="0" bIns="0" rtlCol="0" anchor="t">
            <a:spAutoFit/>
          </a:bodyPr>
          <a:lstStyle/>
          <a:p>
            <a:pPr algn="ctr">
              <a:lnSpc>
                <a:spcPts val="3640"/>
              </a:lnSpc>
            </a:pPr>
            <a:r>
              <a:rPr lang="en-US" sz="2600">
                <a:solidFill>
                  <a:srgbClr val="000000"/>
                </a:solidFill>
                <a:latin typeface="Codec Pro"/>
                <a:ea typeface="Codec Pro"/>
                <a:cs typeface="Codec Pro"/>
                <a:sym typeface="Codec Pro"/>
              </a:rPr>
              <a:t>Detalhe de foto panorâmica de estrutura</a:t>
            </a:r>
          </a:p>
          <a:p>
            <a:pPr algn="ctr">
              <a:lnSpc>
                <a:spcPts val="3640"/>
              </a:lnSpc>
            </a:pPr>
            <a:endParaRPr lang="en-US" sz="2600">
              <a:solidFill>
                <a:srgbClr val="000000"/>
              </a:solidFill>
              <a:latin typeface="Codec Pro"/>
              <a:ea typeface="Codec Pro"/>
              <a:cs typeface="Codec Pro"/>
              <a:sym typeface="Codec Pro"/>
            </a:endParaRPr>
          </a:p>
        </p:txBody>
      </p:sp>
      <p:sp>
        <p:nvSpPr>
          <p:cNvPr id="8" name="TextBox 8"/>
          <p:cNvSpPr txBox="1"/>
          <p:nvPr/>
        </p:nvSpPr>
        <p:spPr>
          <a:xfrm>
            <a:off x="10678192" y="2804611"/>
            <a:ext cx="6210929" cy="953135"/>
          </a:xfrm>
          <a:prstGeom prst="rect">
            <a:avLst/>
          </a:prstGeom>
        </p:spPr>
        <p:txBody>
          <a:bodyPr lIns="0" tIns="0" rIns="0" bIns="0" rtlCol="0" anchor="t">
            <a:spAutoFit/>
          </a:bodyPr>
          <a:lstStyle/>
          <a:p>
            <a:pPr algn="ctr">
              <a:lnSpc>
                <a:spcPts val="3640"/>
              </a:lnSpc>
            </a:pPr>
            <a:r>
              <a:rPr lang="en-US" sz="2600">
                <a:solidFill>
                  <a:srgbClr val="000000"/>
                </a:solidFill>
                <a:latin typeface="Codec Pro"/>
                <a:ea typeface="Codec Pro"/>
                <a:cs typeface="Codec Pro"/>
                <a:sym typeface="Codec Pro"/>
              </a:rPr>
              <a:t>Detalhe de imagem aérea </a:t>
            </a:r>
          </a:p>
          <a:p>
            <a:pPr algn="ctr">
              <a:lnSpc>
                <a:spcPts val="3640"/>
              </a:lnSpc>
            </a:pPr>
            <a:endParaRPr lang="en-US" sz="2600">
              <a:solidFill>
                <a:srgbClr val="000000"/>
              </a:solidFill>
              <a:latin typeface="Codec Pro"/>
              <a:ea typeface="Codec Pro"/>
              <a:cs typeface="Codec Pro"/>
              <a:sym typeface="Codec Pr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0" y="0"/>
            <a:ext cx="9551719" cy="5372843"/>
            <a:chOff x="0" y="0"/>
            <a:chExt cx="6089457" cy="3425320"/>
          </a:xfrm>
        </p:grpSpPr>
        <p:sp>
          <p:nvSpPr>
            <p:cNvPr id="3" name="Freeform 3"/>
            <p:cNvSpPr/>
            <p:nvPr/>
          </p:nvSpPr>
          <p:spPr>
            <a:xfrm>
              <a:off x="0" y="0"/>
              <a:ext cx="6089457" cy="3425320"/>
            </a:xfrm>
            <a:custGeom>
              <a:avLst/>
              <a:gdLst/>
              <a:ahLst/>
              <a:cxnLst/>
              <a:rect l="l" t="t" r="r" b="b"/>
              <a:pathLst>
                <a:path w="6089457" h="3425320">
                  <a:moveTo>
                    <a:pt x="0" y="3425320"/>
                  </a:moveTo>
                  <a:lnTo>
                    <a:pt x="0" y="0"/>
                  </a:lnTo>
                  <a:lnTo>
                    <a:pt x="6089457" y="0"/>
                  </a:lnTo>
                  <a:cubicBezTo>
                    <a:pt x="4059638" y="1141773"/>
                    <a:pt x="2029819" y="2283546"/>
                    <a:pt x="0" y="3425320"/>
                  </a:cubicBezTo>
                  <a:close/>
                </a:path>
              </a:pathLst>
            </a:custGeom>
            <a:solidFill>
              <a:srgbClr val="F9D549"/>
            </a:solidFill>
          </p:spPr>
        </p:sp>
        <p:sp>
          <p:nvSpPr>
            <p:cNvPr id="4" name="Freeform 4"/>
            <p:cNvSpPr/>
            <p:nvPr/>
          </p:nvSpPr>
          <p:spPr>
            <a:xfrm>
              <a:off x="0" y="0"/>
              <a:ext cx="6089457" cy="3425320"/>
            </a:xfrm>
            <a:custGeom>
              <a:avLst/>
              <a:gdLst/>
              <a:ahLst/>
              <a:cxnLst/>
              <a:rect l="l" t="t" r="r" b="b"/>
              <a:pathLst>
                <a:path w="6089457" h="3425320">
                  <a:moveTo>
                    <a:pt x="0" y="3425320"/>
                  </a:moveTo>
                  <a:lnTo>
                    <a:pt x="0" y="0"/>
                  </a:lnTo>
                  <a:lnTo>
                    <a:pt x="6089457" y="0"/>
                  </a:lnTo>
                  <a:cubicBezTo>
                    <a:pt x="4059638" y="1141773"/>
                    <a:pt x="2029819" y="2283546"/>
                    <a:pt x="0" y="3425320"/>
                  </a:cubicBezTo>
                  <a:close/>
                </a:path>
              </a:pathLst>
            </a:custGeom>
            <a:blipFill>
              <a:blip r:embed="rId2"/>
              <a:stretch>
                <a:fillRect t="-18444"/>
              </a:stretch>
            </a:blipFill>
          </p:spPr>
        </p:sp>
      </p:grpSp>
      <p:grpSp>
        <p:nvGrpSpPr>
          <p:cNvPr id="5" name="Group 5"/>
          <p:cNvGrpSpPr/>
          <p:nvPr/>
        </p:nvGrpSpPr>
        <p:grpSpPr>
          <a:xfrm rot="-1660488">
            <a:off x="-4233206" y="5189176"/>
            <a:ext cx="8282376" cy="404757"/>
            <a:chOff x="0" y="0"/>
            <a:chExt cx="2181367" cy="106603"/>
          </a:xfrm>
        </p:grpSpPr>
        <p:sp>
          <p:nvSpPr>
            <p:cNvPr id="6" name="Freeform 6"/>
            <p:cNvSpPr/>
            <p:nvPr/>
          </p:nvSpPr>
          <p:spPr>
            <a:xfrm>
              <a:off x="0" y="0"/>
              <a:ext cx="2181366" cy="106603"/>
            </a:xfrm>
            <a:custGeom>
              <a:avLst/>
              <a:gdLst/>
              <a:ahLst/>
              <a:cxnLst/>
              <a:rect l="l" t="t" r="r" b="b"/>
              <a:pathLst>
                <a:path w="2181366" h="106603">
                  <a:moveTo>
                    <a:pt x="0" y="0"/>
                  </a:moveTo>
                  <a:lnTo>
                    <a:pt x="2181366" y="0"/>
                  </a:lnTo>
                  <a:lnTo>
                    <a:pt x="2181366" y="106603"/>
                  </a:lnTo>
                  <a:lnTo>
                    <a:pt x="0" y="106603"/>
                  </a:lnTo>
                  <a:close/>
                </a:path>
              </a:pathLst>
            </a:custGeom>
            <a:solidFill>
              <a:srgbClr val="D07E38"/>
            </a:solidFill>
          </p:spPr>
        </p:sp>
        <p:sp>
          <p:nvSpPr>
            <p:cNvPr id="7" name="TextBox 7"/>
            <p:cNvSpPr txBox="1"/>
            <p:nvPr/>
          </p:nvSpPr>
          <p:spPr>
            <a:xfrm>
              <a:off x="0" y="-19050"/>
              <a:ext cx="2181367" cy="125653"/>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rot="-1747322">
            <a:off x="3921959" y="1003562"/>
            <a:ext cx="8282376" cy="111180"/>
            <a:chOff x="0" y="0"/>
            <a:chExt cx="2181367" cy="29282"/>
          </a:xfrm>
        </p:grpSpPr>
        <p:sp>
          <p:nvSpPr>
            <p:cNvPr id="9" name="Freeform 9"/>
            <p:cNvSpPr/>
            <p:nvPr/>
          </p:nvSpPr>
          <p:spPr>
            <a:xfrm>
              <a:off x="0" y="0"/>
              <a:ext cx="2181366" cy="29282"/>
            </a:xfrm>
            <a:custGeom>
              <a:avLst/>
              <a:gdLst/>
              <a:ahLst/>
              <a:cxnLst/>
              <a:rect l="l" t="t" r="r" b="b"/>
              <a:pathLst>
                <a:path w="2181366" h="29282">
                  <a:moveTo>
                    <a:pt x="0" y="0"/>
                  </a:moveTo>
                  <a:lnTo>
                    <a:pt x="2181366" y="0"/>
                  </a:lnTo>
                  <a:lnTo>
                    <a:pt x="2181366" y="29282"/>
                  </a:lnTo>
                  <a:lnTo>
                    <a:pt x="0" y="29282"/>
                  </a:lnTo>
                  <a:close/>
                </a:path>
              </a:pathLst>
            </a:custGeom>
            <a:solidFill>
              <a:srgbClr val="D07E38"/>
            </a:solidFill>
          </p:spPr>
        </p:sp>
        <p:sp>
          <p:nvSpPr>
            <p:cNvPr id="10" name="TextBox 10"/>
            <p:cNvSpPr txBox="1"/>
            <p:nvPr/>
          </p:nvSpPr>
          <p:spPr>
            <a:xfrm>
              <a:off x="0" y="-19050"/>
              <a:ext cx="2181367" cy="48332"/>
            </a:xfrm>
            <a:prstGeom prst="rect">
              <a:avLst/>
            </a:prstGeom>
          </p:spPr>
          <p:txBody>
            <a:bodyPr lIns="50800" tIns="50800" rIns="50800" bIns="50800" rtlCol="0" anchor="ctr"/>
            <a:lstStyle/>
            <a:p>
              <a:pPr algn="ctr">
                <a:lnSpc>
                  <a:spcPts val="2859"/>
                </a:lnSpc>
              </a:pPr>
              <a:endParaRPr/>
            </a:p>
          </p:txBody>
        </p:sp>
      </p:grpSp>
      <p:grpSp>
        <p:nvGrpSpPr>
          <p:cNvPr id="11" name="Group 11"/>
          <p:cNvGrpSpPr/>
          <p:nvPr/>
        </p:nvGrpSpPr>
        <p:grpSpPr>
          <a:xfrm>
            <a:off x="8063147" y="4522180"/>
            <a:ext cx="4486336" cy="1594049"/>
            <a:chOff x="0" y="0"/>
            <a:chExt cx="4073040" cy="1447200"/>
          </a:xfrm>
        </p:grpSpPr>
        <p:sp>
          <p:nvSpPr>
            <p:cNvPr id="12" name="Freeform 12"/>
            <p:cNvSpPr/>
            <p:nvPr/>
          </p:nvSpPr>
          <p:spPr>
            <a:xfrm>
              <a:off x="0" y="0"/>
              <a:ext cx="4073017" cy="1447165"/>
            </a:xfrm>
            <a:custGeom>
              <a:avLst/>
              <a:gdLst/>
              <a:ahLst/>
              <a:cxnLst/>
              <a:rect l="l" t="t" r="r" b="b"/>
              <a:pathLst>
                <a:path w="4073017" h="1447165">
                  <a:moveTo>
                    <a:pt x="3349244" y="0"/>
                  </a:moveTo>
                  <a:cubicBezTo>
                    <a:pt x="0" y="0"/>
                    <a:pt x="0" y="0"/>
                    <a:pt x="0" y="0"/>
                  </a:cubicBezTo>
                  <a:cubicBezTo>
                    <a:pt x="0" y="1447165"/>
                    <a:pt x="0" y="1447165"/>
                    <a:pt x="0" y="1447165"/>
                  </a:cubicBezTo>
                  <a:cubicBezTo>
                    <a:pt x="3349244" y="1447165"/>
                    <a:pt x="3349244" y="1447165"/>
                    <a:pt x="3349244" y="1447165"/>
                  </a:cubicBezTo>
                  <a:cubicBezTo>
                    <a:pt x="3747897" y="1447165"/>
                    <a:pt x="4073017" y="1122172"/>
                    <a:pt x="4073017" y="723519"/>
                  </a:cubicBezTo>
                  <a:cubicBezTo>
                    <a:pt x="4073017" y="324866"/>
                    <a:pt x="3747897" y="0"/>
                    <a:pt x="3349244" y="0"/>
                  </a:cubicBezTo>
                  <a:close/>
                </a:path>
              </a:pathLst>
            </a:custGeom>
            <a:solidFill>
              <a:srgbClr val="F2F2F2"/>
            </a:solidFill>
          </p:spPr>
        </p:sp>
      </p:grpSp>
      <p:grpSp>
        <p:nvGrpSpPr>
          <p:cNvPr id="13" name="Group 13"/>
          <p:cNvGrpSpPr/>
          <p:nvPr/>
        </p:nvGrpSpPr>
        <p:grpSpPr>
          <a:xfrm>
            <a:off x="6798031" y="3852838"/>
            <a:ext cx="2264977" cy="2263391"/>
            <a:chOff x="0" y="0"/>
            <a:chExt cx="2056320" cy="2054880"/>
          </a:xfrm>
        </p:grpSpPr>
        <p:sp>
          <p:nvSpPr>
            <p:cNvPr id="14" name="Freeform 14"/>
            <p:cNvSpPr/>
            <p:nvPr/>
          </p:nvSpPr>
          <p:spPr>
            <a:xfrm>
              <a:off x="0" y="0"/>
              <a:ext cx="2056384" cy="2054860"/>
            </a:xfrm>
            <a:custGeom>
              <a:avLst/>
              <a:gdLst/>
              <a:ahLst/>
              <a:cxnLst/>
              <a:rect l="l" t="t" r="r" b="b"/>
              <a:pathLst>
                <a:path w="2056384" h="2054860">
                  <a:moveTo>
                    <a:pt x="0" y="1027430"/>
                  </a:moveTo>
                  <a:cubicBezTo>
                    <a:pt x="0" y="459994"/>
                    <a:pt x="460375" y="0"/>
                    <a:pt x="1028192" y="0"/>
                  </a:cubicBezTo>
                  <a:cubicBezTo>
                    <a:pt x="1596009" y="0"/>
                    <a:pt x="2056384" y="459994"/>
                    <a:pt x="2056384" y="1027430"/>
                  </a:cubicBezTo>
                  <a:cubicBezTo>
                    <a:pt x="2056384" y="1594866"/>
                    <a:pt x="1596009" y="2054860"/>
                    <a:pt x="1028192" y="2054860"/>
                  </a:cubicBezTo>
                  <a:cubicBezTo>
                    <a:pt x="460375" y="2054860"/>
                    <a:pt x="0" y="1594866"/>
                    <a:pt x="0" y="1027430"/>
                  </a:cubicBezTo>
                  <a:close/>
                </a:path>
              </a:pathLst>
            </a:custGeom>
            <a:solidFill>
              <a:srgbClr val="D07E38"/>
            </a:solidFill>
          </p:spPr>
        </p:sp>
      </p:grpSp>
      <p:grpSp>
        <p:nvGrpSpPr>
          <p:cNvPr id="15" name="Group 15"/>
          <p:cNvGrpSpPr/>
          <p:nvPr/>
        </p:nvGrpSpPr>
        <p:grpSpPr>
          <a:xfrm>
            <a:off x="7683876" y="7661872"/>
            <a:ext cx="4490302" cy="1596428"/>
            <a:chOff x="0" y="0"/>
            <a:chExt cx="4076640" cy="1449360"/>
          </a:xfrm>
        </p:grpSpPr>
        <p:sp>
          <p:nvSpPr>
            <p:cNvPr id="16" name="Freeform 16"/>
            <p:cNvSpPr/>
            <p:nvPr/>
          </p:nvSpPr>
          <p:spPr>
            <a:xfrm>
              <a:off x="0" y="0"/>
              <a:ext cx="4076573" cy="1449324"/>
            </a:xfrm>
            <a:custGeom>
              <a:avLst/>
              <a:gdLst/>
              <a:ahLst/>
              <a:cxnLst/>
              <a:rect l="l" t="t" r="r" b="b"/>
              <a:pathLst>
                <a:path w="4076573" h="1449324">
                  <a:moveTo>
                    <a:pt x="3352165" y="0"/>
                  </a:moveTo>
                  <a:cubicBezTo>
                    <a:pt x="0" y="0"/>
                    <a:pt x="0" y="0"/>
                    <a:pt x="0" y="0"/>
                  </a:cubicBezTo>
                  <a:cubicBezTo>
                    <a:pt x="0" y="1449324"/>
                    <a:pt x="0" y="1449324"/>
                    <a:pt x="0" y="1449324"/>
                  </a:cubicBezTo>
                  <a:cubicBezTo>
                    <a:pt x="3352165" y="1449324"/>
                    <a:pt x="3352165" y="1449324"/>
                    <a:pt x="3352165" y="1449324"/>
                  </a:cubicBezTo>
                  <a:cubicBezTo>
                    <a:pt x="3751199" y="1449324"/>
                    <a:pt x="4076573" y="1123823"/>
                    <a:pt x="4076573" y="724662"/>
                  </a:cubicBezTo>
                  <a:cubicBezTo>
                    <a:pt x="4076573" y="325501"/>
                    <a:pt x="3751199" y="0"/>
                    <a:pt x="3352165" y="0"/>
                  </a:cubicBezTo>
                  <a:close/>
                </a:path>
              </a:pathLst>
            </a:custGeom>
            <a:solidFill>
              <a:srgbClr val="F2F2F2"/>
            </a:solidFill>
          </p:spPr>
        </p:sp>
      </p:grpSp>
      <p:grpSp>
        <p:nvGrpSpPr>
          <p:cNvPr id="17" name="Group 17"/>
          <p:cNvGrpSpPr/>
          <p:nvPr/>
        </p:nvGrpSpPr>
        <p:grpSpPr>
          <a:xfrm>
            <a:off x="6627521" y="6992530"/>
            <a:ext cx="2267356" cy="2265770"/>
            <a:chOff x="0" y="0"/>
            <a:chExt cx="2058480" cy="2057040"/>
          </a:xfrm>
        </p:grpSpPr>
        <p:sp>
          <p:nvSpPr>
            <p:cNvPr id="18" name="Freeform 18"/>
            <p:cNvSpPr/>
            <p:nvPr/>
          </p:nvSpPr>
          <p:spPr>
            <a:xfrm>
              <a:off x="0" y="0"/>
              <a:ext cx="2058416" cy="2057146"/>
            </a:xfrm>
            <a:custGeom>
              <a:avLst/>
              <a:gdLst/>
              <a:ahLst/>
              <a:cxnLst/>
              <a:rect l="l" t="t" r="r" b="b"/>
              <a:pathLst>
                <a:path w="2058416" h="2057146">
                  <a:moveTo>
                    <a:pt x="0" y="1028573"/>
                  </a:moveTo>
                  <a:cubicBezTo>
                    <a:pt x="0" y="460502"/>
                    <a:pt x="460756" y="0"/>
                    <a:pt x="1029208" y="0"/>
                  </a:cubicBezTo>
                  <a:cubicBezTo>
                    <a:pt x="1597660" y="0"/>
                    <a:pt x="2058416" y="460502"/>
                    <a:pt x="2058416" y="1028573"/>
                  </a:cubicBezTo>
                  <a:cubicBezTo>
                    <a:pt x="2058416" y="1596644"/>
                    <a:pt x="1597660" y="2057146"/>
                    <a:pt x="1029208" y="2057146"/>
                  </a:cubicBezTo>
                  <a:cubicBezTo>
                    <a:pt x="460756" y="2057146"/>
                    <a:pt x="0" y="1596517"/>
                    <a:pt x="0" y="1028573"/>
                  </a:cubicBezTo>
                  <a:close/>
                </a:path>
              </a:pathLst>
            </a:custGeom>
            <a:solidFill>
              <a:srgbClr val="D07E38"/>
            </a:solidFill>
          </p:spPr>
        </p:sp>
      </p:grpSp>
      <p:sp>
        <p:nvSpPr>
          <p:cNvPr id="19" name="Freeform 19"/>
          <p:cNvSpPr/>
          <p:nvPr/>
        </p:nvSpPr>
        <p:spPr>
          <a:xfrm>
            <a:off x="16642572" y="324726"/>
            <a:ext cx="1407948" cy="1407948"/>
          </a:xfrm>
          <a:custGeom>
            <a:avLst/>
            <a:gdLst/>
            <a:ahLst/>
            <a:cxnLst/>
            <a:rect l="l" t="t" r="r" b="b"/>
            <a:pathLst>
              <a:path w="1407948" h="1407948">
                <a:moveTo>
                  <a:pt x="0" y="0"/>
                </a:moveTo>
                <a:lnTo>
                  <a:pt x="1407948" y="0"/>
                </a:lnTo>
                <a:lnTo>
                  <a:pt x="1407948" y="1407948"/>
                </a:lnTo>
                <a:lnTo>
                  <a:pt x="0" y="1407948"/>
                </a:lnTo>
                <a:lnTo>
                  <a:pt x="0" y="0"/>
                </a:lnTo>
                <a:close/>
              </a:path>
            </a:pathLst>
          </a:custGeom>
          <a:blipFill>
            <a:blip r:embed="rId3"/>
            <a:stretch>
              <a:fillRect/>
            </a:stretch>
          </a:blipFill>
        </p:spPr>
      </p:sp>
      <p:sp>
        <p:nvSpPr>
          <p:cNvPr id="20" name="Freeform 20"/>
          <p:cNvSpPr/>
          <p:nvPr/>
        </p:nvSpPr>
        <p:spPr>
          <a:xfrm>
            <a:off x="16122777" y="8203768"/>
            <a:ext cx="3806571" cy="2083232"/>
          </a:xfrm>
          <a:custGeom>
            <a:avLst/>
            <a:gdLst/>
            <a:ahLst/>
            <a:cxnLst/>
            <a:rect l="l" t="t" r="r" b="b"/>
            <a:pathLst>
              <a:path w="3806571" h="2083232">
                <a:moveTo>
                  <a:pt x="0" y="0"/>
                </a:moveTo>
                <a:lnTo>
                  <a:pt x="3806571" y="0"/>
                </a:lnTo>
                <a:lnTo>
                  <a:pt x="3806571" y="2083232"/>
                </a:lnTo>
                <a:lnTo>
                  <a:pt x="0" y="20832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1" name="TextBox 21"/>
          <p:cNvSpPr txBox="1"/>
          <p:nvPr/>
        </p:nvSpPr>
        <p:spPr>
          <a:xfrm>
            <a:off x="9133002" y="7952365"/>
            <a:ext cx="2732632" cy="390855"/>
          </a:xfrm>
          <a:prstGeom prst="rect">
            <a:avLst/>
          </a:prstGeom>
        </p:spPr>
        <p:txBody>
          <a:bodyPr lIns="0" tIns="0" rIns="0" bIns="0" rtlCol="0" anchor="t">
            <a:spAutoFit/>
          </a:bodyPr>
          <a:lstStyle/>
          <a:p>
            <a:pPr marL="0" lvl="1" indent="0" algn="l">
              <a:lnSpc>
                <a:spcPts val="3231"/>
              </a:lnSpc>
              <a:spcBef>
                <a:spcPct val="0"/>
              </a:spcBef>
            </a:pPr>
            <a:r>
              <a:rPr lang="en-US" sz="2341" b="1" spc="229">
                <a:solidFill>
                  <a:srgbClr val="231F20"/>
                </a:solidFill>
                <a:latin typeface="Open Sauce Bold"/>
                <a:ea typeface="Open Sauce Bold"/>
                <a:cs typeface="Open Sauce Bold"/>
                <a:sym typeface="Open Sauce Bold"/>
              </a:rPr>
              <a:t>Processamento</a:t>
            </a:r>
          </a:p>
        </p:txBody>
      </p:sp>
      <p:sp>
        <p:nvSpPr>
          <p:cNvPr id="22" name="TextBox 22"/>
          <p:cNvSpPr txBox="1"/>
          <p:nvPr/>
        </p:nvSpPr>
        <p:spPr>
          <a:xfrm>
            <a:off x="9206016" y="4293828"/>
            <a:ext cx="2732632" cy="390855"/>
          </a:xfrm>
          <a:prstGeom prst="rect">
            <a:avLst/>
          </a:prstGeom>
        </p:spPr>
        <p:txBody>
          <a:bodyPr lIns="0" tIns="0" rIns="0" bIns="0" rtlCol="0" anchor="t">
            <a:spAutoFit/>
          </a:bodyPr>
          <a:lstStyle/>
          <a:p>
            <a:pPr marL="0" lvl="1" indent="0" algn="l">
              <a:lnSpc>
                <a:spcPts val="3231"/>
              </a:lnSpc>
              <a:spcBef>
                <a:spcPct val="0"/>
              </a:spcBef>
            </a:pPr>
            <a:r>
              <a:rPr lang="en-US" sz="2341" b="1" spc="229">
                <a:solidFill>
                  <a:srgbClr val="231F20"/>
                </a:solidFill>
                <a:latin typeface="Open Sauce Bold"/>
                <a:ea typeface="Open Sauce Bold"/>
                <a:cs typeface="Open Sauce Bold"/>
                <a:sym typeface="Open Sauce Bold"/>
              </a:rPr>
              <a:t>Campo</a:t>
            </a:r>
          </a:p>
        </p:txBody>
      </p:sp>
      <p:sp>
        <p:nvSpPr>
          <p:cNvPr id="23" name="TextBox 23"/>
          <p:cNvSpPr txBox="1"/>
          <p:nvPr/>
        </p:nvSpPr>
        <p:spPr>
          <a:xfrm>
            <a:off x="6627521" y="1986556"/>
            <a:ext cx="6497432" cy="846943"/>
          </a:xfrm>
          <a:prstGeom prst="rect">
            <a:avLst/>
          </a:prstGeom>
        </p:spPr>
        <p:txBody>
          <a:bodyPr lIns="0" tIns="0" rIns="0" bIns="0" rtlCol="0" anchor="t">
            <a:spAutoFit/>
          </a:bodyPr>
          <a:lstStyle/>
          <a:p>
            <a:pPr algn="l">
              <a:lnSpc>
                <a:spcPts val="5628"/>
              </a:lnSpc>
            </a:pPr>
            <a:r>
              <a:rPr lang="en-US" sz="5684" spc="198">
                <a:solidFill>
                  <a:srgbClr val="040506"/>
                </a:solidFill>
                <a:latin typeface="Codec Pro ExtraBold"/>
                <a:ea typeface="Codec Pro ExtraBold"/>
                <a:cs typeface="Codec Pro ExtraBold"/>
                <a:sym typeface="Codec Pro ExtraBold"/>
              </a:rPr>
              <a:t>EQUIPE TÉCNICA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BFB"/>
        </a:solidFill>
        <a:effectLst/>
      </p:bgPr>
    </p:bg>
    <p:spTree>
      <p:nvGrpSpPr>
        <p:cNvPr id="1" name=""/>
        <p:cNvGrpSpPr/>
        <p:nvPr/>
      </p:nvGrpSpPr>
      <p:grpSpPr>
        <a:xfrm>
          <a:off x="0" y="0"/>
          <a:ext cx="0" cy="0"/>
          <a:chOff x="0" y="0"/>
          <a:chExt cx="0" cy="0"/>
        </a:xfrm>
      </p:grpSpPr>
      <p:sp>
        <p:nvSpPr>
          <p:cNvPr id="2" name="Freeform 2"/>
          <p:cNvSpPr/>
          <p:nvPr/>
        </p:nvSpPr>
        <p:spPr>
          <a:xfrm>
            <a:off x="15142380" y="7943340"/>
            <a:ext cx="4687320" cy="4687320"/>
          </a:xfrm>
          <a:custGeom>
            <a:avLst/>
            <a:gdLst/>
            <a:ahLst/>
            <a:cxnLst/>
            <a:rect l="l" t="t" r="r" b="b"/>
            <a:pathLst>
              <a:path w="4687320" h="4687320">
                <a:moveTo>
                  <a:pt x="0" y="0"/>
                </a:moveTo>
                <a:lnTo>
                  <a:pt x="4687319" y="0"/>
                </a:lnTo>
                <a:lnTo>
                  <a:pt x="4687319"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14960" y="-2149096"/>
            <a:ext cx="4687320" cy="4687320"/>
          </a:xfrm>
          <a:custGeom>
            <a:avLst/>
            <a:gdLst/>
            <a:ahLst/>
            <a:cxnLst/>
            <a:rect l="l" t="t" r="r" b="b"/>
            <a:pathLst>
              <a:path w="4687320" h="4687320">
                <a:moveTo>
                  <a:pt x="0" y="0"/>
                </a:moveTo>
                <a:lnTo>
                  <a:pt x="4687320" y="0"/>
                </a:lnTo>
                <a:lnTo>
                  <a:pt x="4687320" y="4687320"/>
                </a:lnTo>
                <a:lnTo>
                  <a:pt x="0" y="46873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5723719" y="756223"/>
            <a:ext cx="6840563" cy="1782001"/>
          </a:xfrm>
          <a:prstGeom prst="rect">
            <a:avLst/>
          </a:prstGeom>
        </p:spPr>
        <p:txBody>
          <a:bodyPr lIns="0" tIns="0" rIns="0" bIns="0" rtlCol="0" anchor="t">
            <a:spAutoFit/>
          </a:bodyPr>
          <a:lstStyle/>
          <a:p>
            <a:pPr algn="ctr">
              <a:lnSpc>
                <a:spcPts val="6850"/>
              </a:lnSpc>
            </a:pPr>
            <a:r>
              <a:rPr lang="en-US" sz="4963" spc="486">
                <a:solidFill>
                  <a:srgbClr val="1A0704"/>
                </a:solidFill>
                <a:latin typeface="Codec Pro ExtraBold"/>
                <a:ea typeface="Codec Pro ExtraBold"/>
                <a:cs typeface="Codec Pro ExtraBold"/>
                <a:sym typeface="Codec Pro ExtraBold"/>
              </a:rPr>
              <a:t>EQUIPAMENTOS</a:t>
            </a:r>
          </a:p>
          <a:p>
            <a:pPr marL="0" lvl="0" indent="0" algn="ctr">
              <a:lnSpc>
                <a:spcPts val="6850"/>
              </a:lnSpc>
              <a:spcBef>
                <a:spcPct val="0"/>
              </a:spcBef>
            </a:pPr>
            <a:r>
              <a:rPr lang="en-US" sz="4963" spc="486">
                <a:solidFill>
                  <a:srgbClr val="1A0704"/>
                </a:solidFill>
                <a:latin typeface="Codec Pro ExtraBold"/>
                <a:ea typeface="Codec Pro ExtraBold"/>
                <a:cs typeface="Codec Pro ExtraBold"/>
                <a:sym typeface="Codec Pro ExtraBold"/>
              </a:rPr>
              <a:t>ENVOLVIDOS</a:t>
            </a:r>
          </a:p>
        </p:txBody>
      </p:sp>
      <p:sp>
        <p:nvSpPr>
          <p:cNvPr id="5" name="TextBox 5"/>
          <p:cNvSpPr txBox="1"/>
          <p:nvPr/>
        </p:nvSpPr>
        <p:spPr>
          <a:xfrm>
            <a:off x="1129013" y="2908070"/>
            <a:ext cx="16357027" cy="1137960"/>
          </a:xfrm>
          <a:prstGeom prst="rect">
            <a:avLst/>
          </a:prstGeom>
        </p:spPr>
        <p:txBody>
          <a:bodyPr lIns="0" tIns="0" rIns="0" bIns="0" rtlCol="0" anchor="t">
            <a:spAutoFit/>
          </a:bodyPr>
          <a:lstStyle/>
          <a:p>
            <a:pPr algn="l">
              <a:lnSpc>
                <a:spcPts val="4179"/>
              </a:lnSpc>
            </a:pPr>
            <a:r>
              <a:rPr lang="en-US" sz="2985">
                <a:solidFill>
                  <a:srgbClr val="000000"/>
                </a:solidFill>
                <a:latin typeface="Codec Pro"/>
                <a:ea typeface="Codec Pro"/>
                <a:cs typeface="Codec Pro"/>
                <a:sym typeface="Codec Pro"/>
              </a:rPr>
              <a:t>Os equipamentos envolvidos neste empenho serão:</a:t>
            </a:r>
          </a:p>
          <a:p>
            <a:pPr algn="l">
              <a:lnSpc>
                <a:spcPts val="4179"/>
              </a:lnSpc>
            </a:pPr>
            <a:endParaRPr lang="en-US" sz="2985">
              <a:solidFill>
                <a:srgbClr val="000000"/>
              </a:solidFill>
              <a:latin typeface="Codec Pro"/>
              <a:ea typeface="Codec Pro"/>
              <a:cs typeface="Codec Pro"/>
              <a:sym typeface="Codec Pro"/>
            </a:endParaRPr>
          </a:p>
          <a:p>
            <a:pPr algn="l">
              <a:lnSpc>
                <a:spcPts val="92"/>
              </a:lnSpc>
            </a:pPr>
            <a:endParaRPr lang="en-US" sz="2985">
              <a:solidFill>
                <a:srgbClr val="000000"/>
              </a:solidFill>
              <a:latin typeface="Codec Pro"/>
              <a:ea typeface="Codec Pro"/>
              <a:cs typeface="Codec Pro"/>
              <a:sym typeface="Codec Pro"/>
            </a:endParaRPr>
          </a:p>
        </p:txBody>
      </p:sp>
      <p:sp>
        <p:nvSpPr>
          <p:cNvPr id="6" name="Freeform 6"/>
          <p:cNvSpPr/>
          <p:nvPr/>
        </p:nvSpPr>
        <p:spPr>
          <a:xfrm>
            <a:off x="16547057" y="320237"/>
            <a:ext cx="1407948" cy="1407948"/>
          </a:xfrm>
          <a:custGeom>
            <a:avLst/>
            <a:gdLst/>
            <a:ahLst/>
            <a:cxnLst/>
            <a:rect l="l" t="t" r="r" b="b"/>
            <a:pathLst>
              <a:path w="1407948" h="1407948">
                <a:moveTo>
                  <a:pt x="0" y="0"/>
                </a:moveTo>
                <a:lnTo>
                  <a:pt x="1407948" y="0"/>
                </a:lnTo>
                <a:lnTo>
                  <a:pt x="1407948" y="1407949"/>
                </a:lnTo>
                <a:lnTo>
                  <a:pt x="0" y="1407949"/>
                </a:lnTo>
                <a:lnTo>
                  <a:pt x="0" y="0"/>
                </a:lnTo>
                <a:close/>
              </a:path>
            </a:pathLst>
          </a:custGeom>
          <a:blipFill>
            <a:blip r:embed="rId4"/>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367</Words>
  <Application>Microsoft Office PowerPoint</Application>
  <PresentationFormat>Personalizar</PresentationFormat>
  <Paragraphs>68</Paragraphs>
  <Slides>13</Slides>
  <Notes>0</Notes>
  <HiddenSlides>0</HiddenSlides>
  <MMClips>0</MMClips>
  <ScaleCrop>false</ScaleCrop>
  <HeadingPairs>
    <vt:vector size="6" baseType="variant">
      <vt:variant>
        <vt:lpstr>Fontes usadas</vt:lpstr>
      </vt:variant>
      <vt:variant>
        <vt:i4>10</vt:i4>
      </vt:variant>
      <vt:variant>
        <vt:lpstr>Tema</vt:lpstr>
      </vt:variant>
      <vt:variant>
        <vt:i4>1</vt:i4>
      </vt:variant>
      <vt:variant>
        <vt:lpstr>Títulos de slides</vt:lpstr>
      </vt:variant>
      <vt:variant>
        <vt:i4>13</vt:i4>
      </vt:variant>
    </vt:vector>
  </HeadingPairs>
  <TitlesOfParts>
    <vt:vector size="24" baseType="lpstr">
      <vt:lpstr>Codec Pro</vt:lpstr>
      <vt:lpstr>Codec Pro Bold</vt:lpstr>
      <vt:lpstr>Montserrat Light Bold</vt:lpstr>
      <vt:lpstr>Open Sans</vt:lpstr>
      <vt:lpstr>Arial</vt:lpstr>
      <vt:lpstr>Calibri</vt:lpstr>
      <vt:lpstr>Codec Pro ExtraBold</vt:lpstr>
      <vt:lpstr>Open Sauce</vt:lpstr>
      <vt:lpstr>Open Sauce Bold</vt:lpstr>
      <vt:lpstr>Open Sans Bold</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Cópia de Green minimalist professional Business Proposal Presentation</dc:title>
  <cp:lastModifiedBy>Matheus Toledo</cp:lastModifiedBy>
  <cp:revision>3</cp:revision>
  <dcterms:created xsi:type="dcterms:W3CDTF">2006-08-16T00:00:00Z</dcterms:created>
  <dcterms:modified xsi:type="dcterms:W3CDTF">2024-11-18T20:31:21Z</dcterms:modified>
  <dc:identifier>DAGW2zoW_bE</dc:identifier>
</cp:coreProperties>
</file>

<file path=docProps/thumbnail.jpeg>
</file>